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1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2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notesSlides/notesSlide3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sldIdLst>
    <p:sldId id="525" r:id="rId2"/>
    <p:sldId id="543" r:id="rId3"/>
    <p:sldId id="547" r:id="rId4"/>
    <p:sldId id="548" r:id="rId5"/>
    <p:sldId id="549" r:id="rId6"/>
    <p:sldId id="550" r:id="rId7"/>
    <p:sldId id="552" r:id="rId8"/>
    <p:sldId id="551" r:id="rId9"/>
    <p:sldId id="553" r:id="rId10"/>
    <p:sldId id="554" r:id="rId11"/>
    <p:sldId id="555" r:id="rId12"/>
    <p:sldId id="556" r:id="rId13"/>
    <p:sldId id="558" r:id="rId14"/>
    <p:sldId id="559" r:id="rId15"/>
    <p:sldId id="560" r:id="rId16"/>
    <p:sldId id="561" r:id="rId17"/>
    <p:sldId id="563" r:id="rId18"/>
    <p:sldId id="564" r:id="rId19"/>
    <p:sldId id="562" r:id="rId20"/>
    <p:sldId id="567" r:id="rId21"/>
    <p:sldId id="572" r:id="rId22"/>
  </p:sldIdLst>
  <p:sldSz cx="9144000" cy="6035675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3927BDA9-745F-4665-9D9E-5D21E7E4F920}">
          <p14:sldIdLst>
            <p14:sldId id="525"/>
            <p14:sldId id="543"/>
            <p14:sldId id="547"/>
            <p14:sldId id="548"/>
            <p14:sldId id="549"/>
            <p14:sldId id="550"/>
            <p14:sldId id="552"/>
            <p14:sldId id="551"/>
            <p14:sldId id="553"/>
            <p14:sldId id="554"/>
            <p14:sldId id="555"/>
            <p14:sldId id="556"/>
            <p14:sldId id="558"/>
            <p14:sldId id="559"/>
            <p14:sldId id="560"/>
            <p14:sldId id="561"/>
            <p14:sldId id="563"/>
            <p14:sldId id="564"/>
            <p14:sldId id="562"/>
            <p14:sldId id="567"/>
            <p14:sldId id="57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187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onda toloraia" initials="lt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F8699"/>
    <a:srgbClr val="185E76"/>
    <a:srgbClr val="50BED2"/>
    <a:srgbClr val="5A99AF"/>
    <a:srgbClr val="D4C7E7"/>
    <a:srgbClr val="B49FD8"/>
    <a:srgbClr val="7750A9"/>
    <a:srgbClr val="8A72BE"/>
    <a:srgbClr val="41A9C7"/>
    <a:srgbClr val="1F9F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3" autoAdjust="0"/>
    <p:restoredTop sz="94535" autoAdjust="0"/>
  </p:normalViewPr>
  <p:slideViewPr>
    <p:cSldViewPr snapToGrid="0" showGuides="1">
      <p:cViewPr varScale="1">
        <p:scale>
          <a:sx n="119" d="100"/>
          <a:sy n="119" d="100"/>
        </p:scale>
        <p:origin x="1308" y="102"/>
      </p:cViewPr>
      <p:guideLst>
        <p:guide orient="horz" pos="187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403697285658844E-2"/>
          <c:y val="5.904579371877465E-2"/>
          <c:w val="0.96319260542868235"/>
          <c:h val="0.79831225844281006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Лист1!$C$1</c:f>
              <c:strCache>
                <c:ptCount val="1"/>
                <c:pt idx="0">
                  <c:v>Столбец2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2018 წელი</c:v>
                </c:pt>
                <c:pt idx="1">
                  <c:v>2019 წელი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0-0B63-4BAA-AD8F-661DC35819D0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2018 წელი</c:v>
                </c:pt>
                <c:pt idx="1">
                  <c:v>2019 წელი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1-0B63-4BAA-AD8F-661DC35819D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97"/>
        <c:overlap val="-27"/>
        <c:axId val="124564864"/>
        <c:axId val="124565424"/>
      </c:barChar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135B67"/>
            </a:solidFill>
            <a:ln>
              <a:solidFill>
                <a:srgbClr val="4F8699"/>
              </a:solidFill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135B67"/>
              </a:solidFill>
              <a:ln>
                <a:solidFill>
                  <a:srgbClr val="135B67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0B63-4BAA-AD8F-661DC35819D0}"/>
              </c:ext>
            </c:extLst>
          </c:dPt>
          <c:dPt>
            <c:idx val="1"/>
            <c:invertIfNegative val="0"/>
            <c:bubble3D val="0"/>
            <c:spPr>
              <a:solidFill>
                <a:srgbClr val="4F8699"/>
              </a:solidFill>
              <a:ln>
                <a:solidFill>
                  <a:srgbClr val="4F8699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0B63-4BAA-AD8F-661DC35819D0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176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B63-4BAA-AD8F-661DC35819D0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175</a:t>
                    </a:r>
                    <a:endParaRPr lang="en-US" dirty="0"/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0B63-4BAA-AD8F-661DC35819D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NeueLTGEOW82-45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Лист1!$A$2:$A$3</c:f>
              <c:strCache>
                <c:ptCount val="2"/>
                <c:pt idx="0">
                  <c:v>2018 წელი</c:v>
                </c:pt>
                <c:pt idx="1">
                  <c:v>2019 წელი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4.25</c:v>
                </c:pt>
                <c:pt idx="1">
                  <c:v>4.25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B63-4BAA-AD8F-661DC35819D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77"/>
        <c:overlap val="-100"/>
        <c:axId val="160728288"/>
        <c:axId val="124565984"/>
      </c:barChart>
      <c:catAx>
        <c:axId val="1245648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124565424"/>
        <c:crosses val="autoZero"/>
        <c:auto val="1"/>
        <c:lblAlgn val="ctr"/>
        <c:lblOffset val="100"/>
        <c:noMultiLvlLbl val="0"/>
      </c:catAx>
      <c:valAx>
        <c:axId val="12456542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24564864"/>
        <c:crosses val="autoZero"/>
        <c:crossBetween val="between"/>
      </c:valAx>
      <c:valAx>
        <c:axId val="124565984"/>
        <c:scaling>
          <c:orientation val="minMax"/>
        </c:scaling>
        <c:delete val="1"/>
        <c:axPos val="r"/>
        <c:numFmt formatCode="General" sourceLinked="1"/>
        <c:majorTickMark val="out"/>
        <c:minorTickMark val="none"/>
        <c:tickLblPos val="nextTo"/>
        <c:crossAx val="160728288"/>
        <c:crosses val="max"/>
        <c:crossBetween val="between"/>
      </c:valAx>
      <c:catAx>
        <c:axId val="16072828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4565984"/>
        <c:crosses val="autoZero"/>
        <c:auto val="1"/>
        <c:lblAlgn val="ctr"/>
        <c:lblOffset val="100"/>
        <c:noMultiLvlLbl val="0"/>
      </c:catAx>
      <c:spPr>
        <a:noFill/>
        <a:ln>
          <a:solidFill>
            <a:schemeClr val="bg1">
              <a:lumMod val="95000"/>
            </a:schemeClr>
          </a:solidFill>
        </a:ln>
        <a:effectLst>
          <a:glow rad="241300">
            <a:schemeClr val="accent1">
              <a:alpha val="65000"/>
            </a:schemeClr>
          </a:glow>
          <a:softEdge rad="0"/>
        </a:effectLst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normalizeH="0" baseline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rPr>
              <a:t>ტერიტორიული განფენილობა </a:t>
            </a:r>
            <a:r>
              <a:rPr lang="ka-GE" sz="1700" b="1" i="0" u="none" strike="noStrike" kern="1200" spc="0" baseline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rPr>
              <a:t>ქალაქების მიხედვით</a:t>
            </a:r>
            <a:endParaRPr lang="ka-GE" sz="1700" b="1" i="0" u="none" strike="noStrike" kern="1200" spc="0" baseline="0" dirty="0">
              <a:solidFill>
                <a:prstClr val="black">
                  <a:lumMod val="85000"/>
                  <a:lumOff val="15000"/>
                </a:prst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normalizeH="0" baseline="0">
              <a:solidFill>
                <a:prstClr val="black">
                  <a:lumMod val="85000"/>
                  <a:lumOff val="15000"/>
                </a:prst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D4C7E7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4DB-4A55-94F2-BB1F59ADEC77}"/>
              </c:ext>
            </c:extLst>
          </c:dPt>
          <c:dPt>
            <c:idx val="1"/>
            <c:bubble3D val="0"/>
            <c:spPr>
              <a:solidFill>
                <a:srgbClr val="8A72BE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64DB-4A55-94F2-BB1F59ADEC77}"/>
              </c:ext>
            </c:extLst>
          </c:dPt>
          <c:dPt>
            <c:idx val="2"/>
            <c:bubble3D val="0"/>
            <c:spPr>
              <a:solidFill>
                <a:srgbClr val="7750A9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64DB-4A55-94F2-BB1F59ADEC77}"/>
              </c:ext>
            </c:extLst>
          </c:dPt>
          <c:dPt>
            <c:idx val="3"/>
            <c:bubble3D val="0"/>
            <c:spPr>
              <a:gradFill>
                <a:gsLst>
                  <a:gs pos="100000">
                    <a:schemeClr val="accent4">
                      <a:lumMod val="60000"/>
                      <a:lumOff val="40000"/>
                    </a:schemeClr>
                  </a:gs>
                  <a:gs pos="0">
                    <a:schemeClr val="accent4"/>
                  </a:gs>
                </a:gsLst>
                <a:lin ang="5400000" scaled="0"/>
              </a:gra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64DB-4A55-94F2-BB1F59ADEC77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64DB-4A55-94F2-BB1F59ADEC77}"/>
              </c:ext>
            </c:extLst>
          </c:dPt>
          <c:dPt>
            <c:idx val="5"/>
            <c:bubble3D val="0"/>
            <c:spPr>
              <a:gradFill>
                <a:gsLst>
                  <a:gs pos="100000">
                    <a:schemeClr val="accent6">
                      <a:lumMod val="60000"/>
                      <a:lumOff val="40000"/>
                    </a:schemeClr>
                  </a:gs>
                  <a:gs pos="0">
                    <a:schemeClr val="accent6"/>
                  </a:gs>
                </a:gsLst>
                <a:lin ang="5400000" scaled="0"/>
              </a:gra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64DB-4A55-94F2-BB1F59ADEC77}"/>
              </c:ext>
            </c:extLst>
          </c:dPt>
          <c:dPt>
            <c:idx val="6"/>
            <c:bubble3D val="0"/>
            <c:spPr>
              <a:gradFill>
                <a:gsLst>
                  <a:gs pos="100000">
                    <a:schemeClr val="accent1">
                      <a:lumMod val="60000"/>
                      <a:lumMod val="60000"/>
                      <a:lumOff val="40000"/>
                    </a:schemeClr>
                  </a:gs>
                  <a:gs pos="0">
                    <a:schemeClr val="accent1">
                      <a:lumMod val="60000"/>
                    </a:schemeClr>
                  </a:gs>
                </a:gsLst>
                <a:lin ang="5400000" scaled="0"/>
              </a:gra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64DB-4A55-94F2-BB1F59ADEC77}"/>
              </c:ext>
            </c:extLst>
          </c:dPt>
          <c:dPt>
            <c:idx val="7"/>
            <c:bubble3D val="0"/>
            <c:spPr>
              <a:solidFill>
                <a:srgbClr val="50BED2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64DB-4A55-94F2-BB1F59ADEC77}"/>
              </c:ext>
            </c:extLst>
          </c:dPt>
          <c:dPt>
            <c:idx val="8"/>
            <c:bubble3D val="0"/>
            <c:spPr>
              <a:solidFill>
                <a:srgbClr val="4F8699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1-64DB-4A55-94F2-BB1F59ADEC77}"/>
              </c:ext>
            </c:extLst>
          </c:dPt>
          <c:dPt>
            <c:idx val="9"/>
            <c:bubble3D val="0"/>
            <c:spPr>
              <a:solidFill>
                <a:srgbClr val="185E76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3-64DB-4A55-94F2-BB1F59ADEC7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Лист1!$A$2:$A$11</c:f>
              <c:strCache>
                <c:ptCount val="10"/>
                <c:pt idx="0">
                  <c:v>მარნეული - 16%  </c:v>
                </c:pt>
                <c:pt idx="1">
                  <c:v>ბოლნისი - 16%  </c:v>
                </c:pt>
                <c:pt idx="2">
                  <c:v>ბათუმი - 7%  </c:v>
                </c:pt>
                <c:pt idx="3">
                  <c:v>ხულო - 7%  </c:v>
                </c:pt>
                <c:pt idx="4">
                  <c:v>საგარეჯო - 5%  </c:v>
                </c:pt>
                <c:pt idx="5">
                  <c:v>გარდაბანი - 5%  </c:v>
                </c:pt>
                <c:pt idx="6">
                  <c:v>ლაგოდეხი - 4%  </c:v>
                </c:pt>
                <c:pt idx="7">
                  <c:v>დმანისი - 4%  </c:v>
                </c:pt>
                <c:pt idx="8">
                  <c:v>შუახევი - 4%  </c:v>
                </c:pt>
                <c:pt idx="9">
                  <c:v>სხვა ქალაქები - 32%  </c:v>
                </c:pt>
              </c:strCache>
            </c:strRef>
          </c:cat>
          <c:val>
            <c:numRef>
              <c:f>Лист1!$B$2:$B$11</c:f>
              <c:numCache>
                <c:formatCode>0%</c:formatCode>
                <c:ptCount val="10"/>
                <c:pt idx="0">
                  <c:v>0.16</c:v>
                </c:pt>
                <c:pt idx="1">
                  <c:v>0.16</c:v>
                </c:pt>
                <c:pt idx="2">
                  <c:v>7.0000000000000007E-2</c:v>
                </c:pt>
                <c:pt idx="3">
                  <c:v>7.0000000000000007E-2</c:v>
                </c:pt>
                <c:pt idx="4">
                  <c:v>0.05</c:v>
                </c:pt>
                <c:pt idx="5">
                  <c:v>0.05</c:v>
                </c:pt>
                <c:pt idx="6">
                  <c:v>0.04</c:v>
                </c:pt>
                <c:pt idx="7">
                  <c:v>0.04</c:v>
                </c:pt>
                <c:pt idx="8">
                  <c:v>0.04</c:v>
                </c:pt>
                <c:pt idx="9">
                  <c:v>0.32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64DB-4A55-94F2-BB1F59ADEC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/>
      <c:overlay val="0"/>
      <c:spPr>
        <a:solidFill>
          <a:schemeClr val="bg1">
            <a:lumMod val="9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bg2">
          <a:lumMod val="90000"/>
        </a:schemeClr>
      </a:solidFill>
      <a:round/>
    </a:ln>
    <a:effectLst/>
  </c:spPr>
  <c:txPr>
    <a:bodyPr/>
    <a:lstStyle/>
    <a:p>
      <a:pPr>
        <a:defRPr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6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შეტყობინების </a:t>
            </a:r>
            <a:r>
              <a:rPr lang="ka-GE" sz="16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ინიციატორი</a:t>
            </a:r>
            <a:endParaRPr lang="ka-GE" sz="16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671956075596171"/>
          <c:y val="1.436457623671857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9910069162359"/>
          <c:y val="0.27336164069004171"/>
          <c:w val="0.69640487214341817"/>
          <c:h val="0.6936754641965143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B49FD8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27000" h="63500"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66A5-4EBB-8F8D-BE2FE7D66D19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66A5-4EBB-8F8D-BE2FE7D66D19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66A5-4EBB-8F8D-BE2FE7D66D19}"/>
              </c:ext>
            </c:extLst>
          </c:dPt>
          <c:dLbls>
            <c:dLbl>
              <c:idx val="2"/>
              <c:layout>
                <c:manualLayout>
                  <c:x val="0"/>
                  <c:y val="-2.92476631522004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6A5-4EBB-8F8D-BE2FE7D66D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სხვა</c:v>
                </c:pt>
                <c:pt idx="1">
                  <c:v>მანდატური</c:v>
                </c:pt>
                <c:pt idx="2">
                  <c:v>ოჯახის წევრი</c:v>
                </c:pt>
              </c:strCache>
            </c:strRef>
          </c:cat>
          <c:val>
            <c:numRef>
              <c:f>Sheet1!$C$2:$C$4</c:f>
              <c:numCache>
                <c:formatCode>0%</c:formatCode>
                <c:ptCount val="3"/>
                <c:pt idx="0">
                  <c:v>0.09</c:v>
                </c:pt>
                <c:pt idx="1">
                  <c:v>0.03</c:v>
                </c:pt>
                <c:pt idx="2">
                  <c:v>0.88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44-457B-B3B2-01153AEBD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8277024"/>
        <c:axId val="258277584"/>
      </c:barChart>
      <c:catAx>
        <c:axId val="2582770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100000"/>
              </a:lnSpc>
              <a:defRPr sz="1400" b="0" i="0" u="none" strike="noStrike" kern="1200" baseline="0">
                <a:solidFill>
                  <a:schemeClr val="tx1"/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8277584"/>
        <c:crosses val="autoZero"/>
        <c:auto val="1"/>
        <c:lblAlgn val="ctr"/>
        <c:lblOffset val="100"/>
        <c:noMultiLvlLbl val="0"/>
      </c:catAx>
      <c:valAx>
        <c:axId val="25827758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82770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6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სამართალდამცავი ორგანოებისადმი შეტყობინებამდე გასული პერიოდი</a:t>
            </a:r>
          </a:p>
        </c:rich>
      </c:tx>
      <c:layout>
        <c:manualLayout>
          <c:xMode val="edge"/>
          <c:yMode val="edge"/>
          <c:x val="0.10652921894304852"/>
          <c:y val="9.2888623741663994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7991001750729771"/>
          <c:y val="0.25114261980749081"/>
          <c:w val="0.6737541003135249"/>
          <c:h val="0.7474262236122747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F8699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1-9758-4302-9394-60C1D611ABE7}"/>
              </c:ext>
            </c:extLst>
          </c:dPt>
          <c:dPt>
            <c:idx val="1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3-9758-4302-9394-60C1D611ABE7}"/>
              </c:ext>
            </c:extLst>
          </c:dPt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5-9758-4302-9394-60C1D611ABE7}"/>
              </c:ext>
            </c:extLst>
          </c:dPt>
          <c:dLbls>
            <c:dLbl>
              <c:idx val="2"/>
              <c:layout>
                <c:manualLayout>
                  <c:x val="0"/>
                  <c:y val="-2.9247663152200438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9758-4302-9394-60C1D611AB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1 თვის ვადაში</c:v>
                </c:pt>
                <c:pt idx="1">
                  <c:v>1 კვირის ვადაში</c:v>
                </c:pt>
                <c:pt idx="2">
                  <c:v>მეორე დღეს</c:v>
                </c:pt>
                <c:pt idx="3">
                  <c:v>იმავე დღეს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0.02</c:v>
                </c:pt>
                <c:pt idx="1">
                  <c:v>0.03</c:v>
                </c:pt>
                <c:pt idx="2">
                  <c:v>0.25</c:v>
                </c:pt>
                <c:pt idx="3">
                  <c:v>0.7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44-457B-B3B2-01153AEBD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8279824"/>
        <c:axId val="258280384"/>
      </c:barChart>
      <c:catAx>
        <c:axId val="258279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100000"/>
              </a:lnSpc>
              <a:defRPr sz="1400" b="0" i="0" u="none" strike="noStrike" kern="1200" baseline="0">
                <a:solidFill>
                  <a:schemeClr val="tx1"/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8280384"/>
        <c:crosses val="autoZero"/>
        <c:auto val="1"/>
        <c:lblAlgn val="ctr"/>
        <c:lblOffset val="100"/>
        <c:noMultiLvlLbl val="0"/>
      </c:catAx>
      <c:valAx>
        <c:axId val="25828038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8279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normalizeH="0" baseline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rPr>
              <a:t>ტერიტორიული </a:t>
            </a:r>
            <a:r>
              <a:rPr lang="ka-GE" sz="1700" b="1" i="0" u="none" strike="noStrike" kern="1200" spc="0" baseline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rPr>
              <a:t>განფენილობა</a:t>
            </a:r>
            <a:endParaRPr lang="ka-GE" sz="1700" b="1" i="0" u="none" strike="noStrike" kern="1200" spc="0" baseline="0" dirty="0">
              <a:solidFill>
                <a:prstClr val="black">
                  <a:lumMod val="85000"/>
                  <a:lumOff val="15000"/>
                </a:prst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normalizeH="0" baseline="0">
              <a:solidFill>
                <a:prstClr val="black">
                  <a:lumMod val="85000"/>
                  <a:lumOff val="15000"/>
                </a:prst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>
              <a:noFill/>
            </a:ln>
            <a:effectLst>
              <a:outerShdw blurRad="152400" dist="317500" dir="5400000" sx="90000" sy="-19000" rotWithShape="0">
                <a:prstClr val="black">
                  <a:alpha val="15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dPt>
            <c:idx val="0"/>
            <c:bubble3D val="0"/>
            <c:spPr>
              <a:solidFill>
                <a:srgbClr val="D4C7E7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610-4167-9301-42DE9186A71D}"/>
              </c:ext>
            </c:extLst>
          </c:dPt>
          <c:dPt>
            <c:idx val="1"/>
            <c:bubble3D val="0"/>
            <c:spPr>
              <a:solidFill>
                <a:srgbClr val="8A72BE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6610-4167-9301-42DE9186A71D}"/>
              </c:ext>
            </c:extLst>
          </c:dPt>
          <c:dPt>
            <c:idx val="2"/>
            <c:bubble3D val="0"/>
            <c:spPr>
              <a:solidFill>
                <a:srgbClr val="7750A9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6610-4167-9301-42DE9186A71D}"/>
              </c:ext>
            </c:extLst>
          </c:dPt>
          <c:dPt>
            <c:idx val="3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6610-4167-9301-42DE9186A71D}"/>
              </c:ext>
            </c:extLst>
          </c:dPt>
          <c:dPt>
            <c:idx val="4"/>
            <c:bubble3D val="0"/>
            <c:spPr>
              <a:gradFill>
                <a:gsLst>
                  <a:gs pos="100000">
                    <a:schemeClr val="accent5">
                      <a:lumMod val="60000"/>
                      <a:lumOff val="40000"/>
                    </a:schemeClr>
                  </a:gs>
                  <a:gs pos="0">
                    <a:schemeClr val="accent5"/>
                  </a:gs>
                </a:gsLst>
                <a:lin ang="5400000" scaled="0"/>
              </a:gra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6610-4167-9301-42DE9186A71D}"/>
              </c:ext>
            </c:extLst>
          </c:dPt>
          <c:dPt>
            <c:idx val="5"/>
            <c:bubble3D val="0"/>
            <c:spPr>
              <a:solidFill>
                <a:srgbClr val="185E76"/>
              </a:solidFill>
              <a:ln w="19050">
                <a:noFill/>
              </a:ln>
              <a:effectLst>
                <a:outerShdw blurRad="152400" dist="317500" dir="5400000" sx="90000" sy="-19000" rotWithShape="0">
                  <a:prstClr val="black">
                    <a:alpha val="15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6610-4167-9301-42DE9186A7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Лист1!$A$2:$A$7</c:f>
              <c:strCache>
                <c:ptCount val="6"/>
                <c:pt idx="0">
                  <c:v>ქვემო ქართლი (მარნეული, გარდაბანი, დმანისი) - 5</c:v>
                </c:pt>
                <c:pt idx="1">
                  <c:v>კახეთი (თელავი, საგარეჯო) - 3</c:v>
                </c:pt>
                <c:pt idx="2">
                  <c:v>იმერეთი (წყალტუბო, ვანი) - 2</c:v>
                </c:pt>
                <c:pt idx="3">
                  <c:v>აჭარა (ხულო, ბათუმი) - 2</c:v>
                </c:pt>
                <c:pt idx="4">
                  <c:v>გურია (ლანჩხუთი) - 1</c:v>
                </c:pt>
                <c:pt idx="5">
                  <c:v>თბილისი - 1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610-4167-9301-42DE9186A7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59013997070131297"/>
          <c:y val="0.14450226761315746"/>
          <c:w val="0.39653714601693579"/>
          <c:h val="0.82187146884563922"/>
        </c:manualLayout>
      </c:layout>
      <c:overlay val="0"/>
      <c:spPr>
        <a:solidFill>
          <a:schemeClr val="bg1">
            <a:lumMod val="95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85000"/>
                  <a:lumOff val="1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solidFill>
        <a:schemeClr val="bg2">
          <a:lumMod val="90000"/>
        </a:schemeClr>
      </a:solidFill>
      <a:round/>
    </a:ln>
    <a:effectLst/>
  </c:spPr>
  <c:txPr>
    <a:bodyPr/>
    <a:lstStyle/>
    <a:p>
      <a:pPr>
        <a:defRPr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7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შეტყობინების ინიციატორი</a:t>
            </a:r>
            <a:endParaRPr lang="en-US" sz="1700" b="1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</a:endParaRPr>
          </a:p>
        </c:rich>
      </c:tx>
      <c:layout>
        <c:manualLayout>
          <c:xMode val="edge"/>
          <c:yMode val="edge"/>
          <c:x val="0.32721315642132692"/>
          <c:y val="2.949542770245571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690743764709308E-2"/>
          <c:y val="0.13479935409328356"/>
          <c:w val="0.96461851247058139"/>
          <c:h val="0.70069822595020836"/>
        </c:manualLayout>
      </c:layout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0144-4595-AA73-B2AEF8D70FFB}"/>
              </c:ext>
            </c:extLst>
          </c:dPt>
          <c:dPt>
            <c:idx val="1"/>
            <c:invertIfNegative val="0"/>
            <c:bubble3D val="0"/>
            <c:spPr>
              <a:solidFill>
                <a:srgbClr val="41A9C7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0144-4595-AA73-B2AEF8D70FFB}"/>
              </c:ext>
            </c:extLst>
          </c:dPt>
          <c:dPt>
            <c:idx val="2"/>
            <c:invertIfNegative val="0"/>
            <c:bubble3D val="0"/>
            <c:spPr>
              <a:solidFill>
                <a:srgbClr val="1B90A5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0144-4595-AA73-B2AEF8D70FFB}"/>
              </c:ext>
            </c:extLst>
          </c:dPt>
          <c:dPt>
            <c:idx val="3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0-7ED7-4F5E-BC9B-291E6F468157}"/>
              </c:ext>
            </c:extLst>
          </c:dPt>
          <c:dPt>
            <c:idx val="4"/>
            <c:invertIfNegative val="0"/>
            <c:bubble3D val="0"/>
            <c:spPr>
              <a:solidFill>
                <a:srgbClr val="185E7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0144-4595-AA73-B2AEF8D70FFB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0144-4595-AA73-B2AEF8D70FFB}"/>
              </c:ext>
            </c:extLst>
          </c:dPt>
          <c:dPt>
            <c:idx val="6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0144-4595-AA73-B2AEF8D70FFB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>
                  <a:lumMod val="50000"/>
                </a:schemeClr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F-0144-4595-AA73-B2AEF8D70FFB}"/>
              </c:ext>
            </c:extLst>
          </c:dPt>
          <c:dPt>
            <c:idx val="8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11-0144-4595-AA73-B2AEF8D70FFB}"/>
              </c:ext>
            </c:extLst>
          </c:dPt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NeueLTGEOW82-45Lt" panose="020B0403020202020204"/>
                      </a:rPr>
                      <a:t>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D7-4F5E-BC9B-291E6F4681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5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სოციალური მომსახურების სააგენტო</c:v>
                </c:pt>
                <c:pt idx="1">
                  <c:v>მანდატურის სამსახური</c:v>
                </c:pt>
                <c:pt idx="2">
                  <c:v>"ქალთა ოთახის" მენეჯერი</c:v>
                </c:pt>
                <c:pt idx="3">
                  <c:v>სახალხო დამცველი</c:v>
                </c:pt>
                <c:pt idx="4">
                  <c:v>სკოლის დირექტორი</c:v>
                </c:pt>
                <c:pt idx="5">
                  <c:v>დედა</c:v>
                </c:pt>
                <c:pt idx="6">
                  <c:v>მამა</c:v>
                </c:pt>
                <c:pt idx="7">
                  <c:v>ბებია</c:v>
                </c:pt>
                <c:pt idx="8">
                  <c:v>სხვა პირი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4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9-4798-9FCE-516574153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8605552"/>
        <c:axId val="258606112"/>
      </c:barChart>
      <c:catAx>
        <c:axId val="2586055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8606112"/>
        <c:crosses val="autoZero"/>
        <c:auto val="1"/>
        <c:lblAlgn val="ctr"/>
        <c:lblOffset val="100"/>
        <c:noMultiLvlLbl val="0"/>
      </c:catAx>
      <c:valAx>
        <c:axId val="2586061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86055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9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700" b="0" i="0" u="none" strike="noStrike" kern="1200" spc="0" baseline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140-ე მუხლით გამოძიების დაწყების მაჩვენებელი</a:t>
            </a:r>
            <a:endParaRPr lang="en-US" sz="1700" b="1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</a:endParaRPr>
          </a:p>
        </c:rich>
      </c:tx>
      <c:layout>
        <c:manualLayout>
          <c:xMode val="edge"/>
          <c:yMode val="edge"/>
          <c:x val="0.20828767656710925"/>
          <c:y val="2.952797775959357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700" b="0" i="0" u="none" strike="noStrike" kern="1200" spc="0" baseline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50BED2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6F12-453F-B1B5-627C4C830FE3}"/>
              </c:ext>
            </c:extLst>
          </c:dPt>
          <c:dPt>
            <c:idx val="1"/>
            <c:invertIfNegative val="0"/>
            <c:bubble3D val="0"/>
            <c:spPr>
              <a:solidFill>
                <a:srgbClr val="41A9C7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6F12-453F-B1B5-627C4C830FE3}"/>
              </c:ext>
            </c:extLst>
          </c:dPt>
          <c:dPt>
            <c:idx val="2"/>
            <c:invertIfNegative val="0"/>
            <c:bubble3D val="0"/>
            <c:spPr>
              <a:solidFill>
                <a:srgbClr val="1B90A5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6F12-453F-B1B5-627C4C830FE3}"/>
              </c:ext>
            </c:extLst>
          </c:dPt>
          <c:dPt>
            <c:idx val="3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0-7ED7-4F5E-BC9B-291E6F468157}"/>
              </c:ext>
            </c:extLst>
          </c:dPt>
          <c:dPt>
            <c:idx val="4"/>
            <c:invertIfNegative val="0"/>
            <c:bubble3D val="0"/>
            <c:spPr>
              <a:solidFill>
                <a:srgbClr val="185E7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6F12-453F-B1B5-627C4C830FE3}"/>
              </c:ext>
            </c:extLst>
          </c:dPt>
          <c:dLbls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dirty="0" smtClean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NeueLTGEOW82-45Lt" panose="020B0403020202020204"/>
                      </a:rPr>
                      <a:t>205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7ED7-4F5E-BC9B-291E6F46815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7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2015 წელი</c:v>
                </c:pt>
                <c:pt idx="1">
                  <c:v>2016 წელი</c:v>
                </c:pt>
                <c:pt idx="2">
                  <c:v>2017 წელი</c:v>
                </c:pt>
                <c:pt idx="3">
                  <c:v>2018 წელი</c:v>
                </c:pt>
                <c:pt idx="4">
                  <c:v>2019 წელი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180</c:v>
                </c:pt>
                <c:pt idx="1">
                  <c:v>252</c:v>
                </c:pt>
                <c:pt idx="2">
                  <c:v>173</c:v>
                </c:pt>
                <c:pt idx="3">
                  <c:v>205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E59-4798-9FCE-5165741535F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6573984"/>
        <c:axId val="256574544"/>
      </c:barChart>
      <c:catAx>
        <c:axId val="25657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50" b="1" i="0" u="none" strike="noStrike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6574544"/>
        <c:crosses val="autoZero"/>
        <c:auto val="1"/>
        <c:lblAlgn val="ctr"/>
        <c:lblOffset val="100"/>
        <c:noMultiLvlLbl val="0"/>
      </c:catAx>
      <c:valAx>
        <c:axId val="2565745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565739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solidFill>
        <a:schemeClr val="bg1">
          <a:lumMod val="95000"/>
        </a:schemeClr>
      </a:solidFill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ტერიტორიული </a:t>
            </a:r>
            <a:r>
              <a:rPr lang="ka-GE" sz="17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განფენილობა რეგიონების მიხედვით</a:t>
            </a:r>
            <a:endPara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17834121659327848"/>
          <c:y val="1.14505468989156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185E76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2F01-4889-B16B-F1447C75BA7F}"/>
              </c:ext>
            </c:extLst>
          </c:dPt>
          <c:dPt>
            <c:idx val="2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2F01-4889-B16B-F1447C75BA7F}"/>
              </c:ext>
            </c:extLst>
          </c:dPt>
          <c:dPt>
            <c:idx val="4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2F01-4889-B16B-F1447C75BA7F}"/>
              </c:ext>
            </c:extLst>
          </c:dPt>
          <c:dPt>
            <c:idx val="6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2F01-4889-B16B-F1447C75BA7F}"/>
              </c:ext>
            </c:extLst>
          </c:dPt>
          <c:dPt>
            <c:idx val="8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2F01-4889-B16B-F1447C75BA7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სხვა ტერიტორია</c:v>
                </c:pt>
                <c:pt idx="1">
                  <c:v>მცხეთა-მთიანეთი</c:v>
                </c:pt>
                <c:pt idx="2">
                  <c:v>თბილისი</c:v>
                </c:pt>
                <c:pt idx="3">
                  <c:v>გურია</c:v>
                </c:pt>
                <c:pt idx="4">
                  <c:v>იმერეთი, რაჭა-ლეჩხუმი, ქვემო სვანეთი</c:v>
                </c:pt>
                <c:pt idx="5">
                  <c:v>შიდა ქართლი</c:v>
                </c:pt>
                <c:pt idx="6">
                  <c:v>სამეგრელო-ზემო სვანეთი</c:v>
                </c:pt>
                <c:pt idx="7">
                  <c:v>აჭარა</c:v>
                </c:pt>
                <c:pt idx="8">
                  <c:v>კახეთი</c:v>
                </c:pt>
                <c:pt idx="9">
                  <c:v>ქვემო ქართლი</c:v>
                </c:pt>
              </c:strCache>
            </c:strRef>
          </c:cat>
          <c:val>
            <c:numRef>
              <c:f>Sheet1!$C$2:$C$11</c:f>
              <c:numCache>
                <c:formatCode>0%</c:formatCode>
                <c:ptCount val="10"/>
                <c:pt idx="0">
                  <c:v>0.01</c:v>
                </c:pt>
                <c:pt idx="1">
                  <c:v>0.02</c:v>
                </c:pt>
                <c:pt idx="2">
                  <c:v>0.06</c:v>
                </c:pt>
                <c:pt idx="3">
                  <c:v>0.09</c:v>
                </c:pt>
                <c:pt idx="4">
                  <c:v>0.1</c:v>
                </c:pt>
                <c:pt idx="5">
                  <c:v>0.1</c:v>
                </c:pt>
                <c:pt idx="6">
                  <c:v>0.1</c:v>
                </c:pt>
                <c:pt idx="7">
                  <c:v>0.13</c:v>
                </c:pt>
                <c:pt idx="8">
                  <c:v>0.15</c:v>
                </c:pt>
                <c:pt idx="9">
                  <c:v>0.24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C18-4BCD-954D-D0E57A865C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256576784"/>
        <c:axId val="256577344"/>
      </c:barChart>
      <c:catAx>
        <c:axId val="2565767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6577344"/>
        <c:crosses val="autoZero"/>
        <c:auto val="1"/>
        <c:lblAlgn val="ctr"/>
        <c:lblOffset val="100"/>
        <c:noMultiLvlLbl val="0"/>
      </c:catAx>
      <c:valAx>
        <c:axId val="256577344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65767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 sz="1600"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შეტყობინების </a:t>
            </a:r>
            <a:r>
              <a:rPr lang="ka-GE" sz="17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ინიციატორი</a:t>
            </a:r>
            <a:endPara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32580044029386013"/>
          <c:y val="5.412399206915495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9772680274102427"/>
          <c:y val="0.1214039679482727"/>
          <c:w val="0.4632541332202072"/>
          <c:h val="0.85102987327065271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 prstMaterial="matte">
              <a:bevelT w="127000" h="635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45B4D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1-8657-4166-A44E-E7184E84EF9D}"/>
              </c:ext>
            </c:extLst>
          </c:dPt>
          <c:dPt>
            <c:idx val="1"/>
            <c:invertIfNegative val="0"/>
            <c:bubble3D val="0"/>
            <c:spPr>
              <a:solidFill>
                <a:srgbClr val="1F9FB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3-8657-4166-A44E-E7184E84EF9D}"/>
              </c:ext>
            </c:extLst>
          </c:dPt>
          <c:dPt>
            <c:idx val="2"/>
            <c:invertIfNegative val="0"/>
            <c:bubble3D val="0"/>
            <c:spPr>
              <a:solidFill>
                <a:srgbClr val="548EA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5-8657-4166-A44E-E7184E84EF9D}"/>
              </c:ext>
            </c:extLst>
          </c:dPt>
          <c:dPt>
            <c:idx val="3"/>
            <c:invertIfNegative val="0"/>
            <c:bubble3D val="0"/>
            <c:spPr>
              <a:solidFill>
                <a:srgbClr val="1B667E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7-8657-4166-A44E-E7184E84EF9D}"/>
              </c:ext>
            </c:extLst>
          </c:dPt>
          <c:dPt>
            <c:idx val="4"/>
            <c:invertIfNegative val="0"/>
            <c:bubble3D val="0"/>
            <c:spPr>
              <a:solidFill>
                <a:srgbClr val="80D2E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9-8657-4166-A44E-E7184E84EF9D}"/>
              </c:ext>
            </c:extLst>
          </c:dPt>
          <c:dPt>
            <c:idx val="5"/>
            <c:invertIfNegative val="0"/>
            <c:bubble3D val="0"/>
            <c:spPr>
              <a:solidFill>
                <a:srgbClr val="45B4D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B-8657-4166-A44E-E7184E84EF9D}"/>
              </c:ext>
            </c:extLst>
          </c:dPt>
          <c:dPt>
            <c:idx val="6"/>
            <c:invertIfNegative val="0"/>
            <c:bubble3D val="0"/>
            <c:spPr>
              <a:solidFill>
                <a:srgbClr val="1F9FB6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D-8657-4166-A44E-E7184E84EF9D}"/>
              </c:ext>
            </c:extLst>
          </c:dPt>
          <c:dPt>
            <c:idx val="7"/>
            <c:invertIfNegative val="0"/>
            <c:bubble3D val="0"/>
            <c:spPr>
              <a:solidFill>
                <a:srgbClr val="548EA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F-8657-4166-A44E-E7184E84EF9D}"/>
              </c:ext>
            </c:extLst>
          </c:dPt>
          <c:dPt>
            <c:idx val="8"/>
            <c:invertIfNegative val="0"/>
            <c:bubble3D val="0"/>
            <c:spPr>
              <a:solidFill>
                <a:srgbClr val="1B667E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11-8657-4166-A44E-E7184E84EF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1" i="0" u="none" strike="noStrike" kern="1200" baseline="0">
                    <a:solidFill>
                      <a:schemeClr val="tx1"/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მანდატური</c:v>
                </c:pt>
                <c:pt idx="1">
                  <c:v>მსხვერპლი</c:v>
                </c:pt>
                <c:pt idx="2">
                  <c:v>მედია საშუალებებით გავრცელებული ინფორმაცია</c:v>
                </c:pt>
                <c:pt idx="3">
                  <c:v>ანონიმური ინფორმაცია</c:v>
                </c:pt>
                <c:pt idx="4">
                  <c:v>სკოლა</c:v>
                </c:pt>
                <c:pt idx="5">
                  <c:v>სოციალური მომსახურების სააგენტო</c:v>
                </c:pt>
                <c:pt idx="6">
                  <c:v>ოჯახის წევრი</c:v>
                </c:pt>
                <c:pt idx="7">
                  <c:v>სამოქალაქო რეესტრი</c:v>
                </c:pt>
                <c:pt idx="8">
                  <c:v>სამედიცინო დაწესებულება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0.01</c:v>
                </c:pt>
                <c:pt idx="1">
                  <c:v>0.01</c:v>
                </c:pt>
                <c:pt idx="2">
                  <c:v>0.01</c:v>
                </c:pt>
                <c:pt idx="3">
                  <c:v>0.02</c:v>
                </c:pt>
                <c:pt idx="4">
                  <c:v>0.08</c:v>
                </c:pt>
                <c:pt idx="5">
                  <c:v>0.08</c:v>
                </c:pt>
                <c:pt idx="6">
                  <c:v>0.11</c:v>
                </c:pt>
                <c:pt idx="7">
                  <c:v>0.33</c:v>
                </c:pt>
                <c:pt idx="8">
                  <c:v>0.35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F44-457B-B3B2-01153AEBDB3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6579584"/>
        <c:axId val="163476576"/>
      </c:barChart>
      <c:catAx>
        <c:axId val="25657958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lnSpc>
                <a:spcPct val="100000"/>
              </a:lnSpc>
              <a:defRPr sz="1400" b="0" i="0" u="none" strike="noStrike" kern="1200" baseline="0">
                <a:solidFill>
                  <a:schemeClr val="tx1"/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163476576"/>
        <c:crosses val="autoZero"/>
        <c:auto val="1"/>
        <c:lblAlgn val="ctr"/>
        <c:lblOffset val="100"/>
        <c:noMultiLvlLbl val="0"/>
      </c:catAx>
      <c:valAx>
        <c:axId val="1634765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6579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>
                <a:solidFill>
                  <a:prstClr val="black">
                    <a:lumMod val="95000"/>
                    <a:lumOff val="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სავარაუდო დანაშაულის </a:t>
            </a:r>
            <a:r>
              <a: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ჩადენიდან </a:t>
            </a:r>
            <a:r>
              <a:rPr lang="ka-GE" sz="17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პოლიციისადმი მიმართვამდე </a:t>
            </a:r>
            <a:r>
              <a:rPr lang="ka-GE" sz="1700" b="1" i="0" u="none" strike="noStrike" kern="1200" spc="0" baseline="0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გასული </a:t>
            </a:r>
            <a:r>
              <a:rPr lang="ka-GE" sz="1700" b="1" i="0" u="none" strike="noStrike" kern="1200" spc="0" baseline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პერიოდი</a:t>
            </a:r>
            <a:endParaRPr lang="en-US" sz="1700" b="1" i="0" u="none" strike="noStrike" kern="1200" spc="0" baseline="0" dirty="0" smtClean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endParaRPr>
          </a:p>
          <a:p>
            <a:pPr algn="ctr" rtl="0">
              <a:defRPr lang="ka-GE" sz="1700" b="1" dirty="0">
                <a:solidFill>
                  <a:prstClr val="black">
                    <a:lumMod val="95000"/>
                    <a:lumOff val="5000"/>
                  </a:prstClr>
                </a:solidFill>
                <a:latin typeface="HelveticaNeueLTGEOW82-45Lt" panose="020B0403020202020204"/>
              </a:defRPr>
            </a:pPr>
            <a:endParaRPr lang="ka-GE" sz="1700" b="1" i="0" u="none" strike="noStrike" kern="1200" spc="0" baseline="0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  <a:ea typeface="+mn-ea"/>
              <a:cs typeface="+mn-cs"/>
            </a:endParaRPr>
          </a:p>
        </c:rich>
      </c:tx>
      <c:layout>
        <c:manualLayout>
          <c:xMode val="edge"/>
          <c:yMode val="edge"/>
          <c:x val="0.24743880282448225"/>
          <c:y val="2.7799369107546126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>
              <a:solidFill>
                <a:prstClr val="black">
                  <a:lumMod val="95000"/>
                  <a:lumOff val="5000"/>
                </a:prst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8535854647137442"/>
          <c:y val="0.16970640569395018"/>
          <c:w val="0.32388266963478723"/>
          <c:h val="0.793223606168446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4F8699"/>
            </a:solidFill>
            <a:ln>
              <a:noFill/>
            </a:ln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/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1 წელზე მეტი</c:v>
                </c:pt>
                <c:pt idx="1">
                  <c:v>9-12 თვე</c:v>
                </c:pt>
                <c:pt idx="2">
                  <c:v>6-9 თვე</c:v>
                </c:pt>
                <c:pt idx="3">
                  <c:v>3-6 თვე</c:v>
                </c:pt>
                <c:pt idx="4">
                  <c:v>1-3 თვე</c:v>
                </c:pt>
                <c:pt idx="5">
                  <c:v>1 თვე</c:v>
                </c:pt>
                <c:pt idx="6">
                  <c:v>1 კვირა</c:v>
                </c:pt>
                <c:pt idx="7">
                  <c:v>მეორე დღეს</c:v>
                </c:pt>
                <c:pt idx="8">
                  <c:v>იმავე დღეს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0.2</c:v>
                </c:pt>
                <c:pt idx="1">
                  <c:v>0.37</c:v>
                </c:pt>
                <c:pt idx="2">
                  <c:v>0.1</c:v>
                </c:pt>
                <c:pt idx="3">
                  <c:v>0.1</c:v>
                </c:pt>
                <c:pt idx="4">
                  <c:v>0.11</c:v>
                </c:pt>
                <c:pt idx="5">
                  <c:v>0.05</c:v>
                </c:pt>
                <c:pt idx="6">
                  <c:v>0.02</c:v>
                </c:pt>
                <c:pt idx="7">
                  <c:v>0.01</c:v>
                </c:pt>
                <c:pt idx="8">
                  <c:v>0.04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28E-4779-BC68-E1DA679370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3478816"/>
        <c:axId val="163479376"/>
      </c:barChart>
      <c:catAx>
        <c:axId val="163478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/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163479376"/>
        <c:crosses val="autoZero"/>
        <c:auto val="1"/>
        <c:lblAlgn val="ctr"/>
        <c:lblOffset val="100"/>
        <c:noMultiLvlLbl val="0"/>
      </c:catAx>
      <c:valAx>
        <c:axId val="1634793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3478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spPr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  <a:scene3d>
              <a:camera prst="orthographicFront"/>
              <a:lightRig rig="threePt" dir="t"/>
            </a:scene3d>
            <a:sp3d>
              <a:bevelT w="82550" h="44450" prst="angle"/>
              <a:bevelB w="82550" h="44450" prst="angle"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B49FD8"/>
              </a:solidFill>
              <a:ln>
                <a:solidFill>
                  <a:srgbClr val="B49FD8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1F89-4302-97B3-83BEF280A291}"/>
              </c:ext>
            </c:extLst>
          </c:dPt>
          <c:dPt>
            <c:idx val="1"/>
            <c:bubble3D val="0"/>
            <c:spPr>
              <a:solidFill>
                <a:srgbClr val="4F8699"/>
              </a:solidFill>
              <a:ln>
                <a:solidFill>
                  <a:srgbClr val="4F8699"/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2-AA0C-4180-B6D6-AD10F6D073DC}"/>
              </c:ext>
            </c:extLst>
          </c:dPt>
          <c:dPt>
            <c:idx val="2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>
                <a:solidFill>
                  <a:schemeClr val="accent5">
                    <a:lumMod val="40000"/>
                    <a:lumOff val="60000"/>
                  </a:schemeClr>
                </a:solidFill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scene3d>
                <a:camera prst="orthographicFront"/>
                <a:lightRig rig="threePt" dir="t"/>
              </a:scene3d>
              <a:sp3d>
                <a:bevelT w="82550" h="44450" prst="angle"/>
                <a:bevelB w="82550" h="4445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A0C-4180-B6D6-AD10F6D073DC}"/>
              </c:ext>
            </c:extLst>
          </c:dPt>
          <c:dLbls>
            <c:dLbl>
              <c:idx val="0"/>
              <c:layout/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elveticaNeueLTGEOW82-45Lt" panose="020B0403020202020204"/>
                        <a:ea typeface="+mn-ea"/>
                        <a:cs typeface="+mn-cs"/>
                      </a:defRPr>
                    </a:pPr>
                    <a:r>
                      <a:rPr lang="en-US" sz="2400" baseline="0" dirty="0" smtClean="0">
                        <a:solidFill>
                          <a:schemeClr val="bg1"/>
                        </a:solidFill>
                      </a:rPr>
                      <a:t>20%</a:t>
                    </a:r>
                    <a:endParaRPr lang="en-US" sz="2400" dirty="0"/>
                  </a:p>
                </c:rich>
              </c:tx>
              <c:spPr>
                <a:solidFill>
                  <a:srgbClr val="B49FD8"/>
                </a:solidFill>
                <a:ln>
                  <a:solidFill>
                    <a:srgbClr val="B49FD8"/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HelveticaNeueLTGEOW82-45Lt" panose="020B0403020202020204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1F89-4302-97B3-83BEF280A291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z="1800" baseline="0" dirty="0" smtClean="0">
                        <a:solidFill>
                          <a:schemeClr val="bg1"/>
                        </a:solidFill>
                      </a:rPr>
                      <a:t> </a:t>
                    </a:r>
                    <a:r>
                      <a:rPr lang="en-US" sz="2400" baseline="0" dirty="0" smtClean="0">
                        <a:solidFill>
                          <a:schemeClr val="bg1"/>
                        </a:solidFill>
                      </a:rPr>
                      <a:t>61%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AA0C-4180-B6D6-AD10F6D073DC}"/>
                </c:ext>
              </c:extLst>
            </c:dLbl>
            <c:dLbl>
              <c:idx val="2"/>
              <c:layout>
                <c:manualLayout>
                  <c:x val="0.11459529739919906"/>
                  <c:y val="9.9394624283075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800" b="1" i="0" u="none" strike="noStrike" kern="1200" baseline="0"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HelveticaNeueLTGEOW82-45Lt" panose="020B0403020202020204"/>
                        <a:ea typeface="+mn-ea"/>
                        <a:cs typeface="+mn-cs"/>
                      </a:defRPr>
                    </a:pPr>
                    <a:r>
                      <a:rPr lang="en-US" sz="2400" baseline="0" dirty="0" smtClean="0">
                        <a:solidFill>
                          <a:schemeClr val="bg1"/>
                        </a:solidFill>
                      </a:rPr>
                      <a:t>19%</a:t>
                    </a:r>
                    <a:endParaRPr lang="en-US" sz="2400" dirty="0"/>
                  </a:p>
                </c:rich>
              </c:tx>
              <c:spPr>
                <a:solidFill>
                  <a:schemeClr val="accent6">
                    <a:lumMod val="60000"/>
                    <a:lumOff val="40000"/>
                  </a:schemeClr>
                </a:solidFill>
                <a:ln>
                  <a:solidFill>
                    <a:schemeClr val="accent6">
                      <a:lumMod val="60000"/>
                      <a:lumOff val="40000"/>
                    </a:schemeClr>
                  </a:solidFill>
                </a:ln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1" i="0" u="none" strike="noStrike" kern="1200" baseline="0">
                      <a:solidFill>
                        <a:schemeClr val="bg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HelveticaNeueLTGEOW82-45Lt" panose="020B0403020202020204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bestFit"/>
              <c:showLegendKey val="0"/>
              <c:showVal val="1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AA0C-4180-B6D6-AD10F6D073DC}"/>
                </c:ext>
              </c:extLst>
            </c:dLbl>
            <c:spPr>
              <a:solidFill>
                <a:srgbClr val="4F8699"/>
              </a:solidFill>
              <a:ln>
                <a:solidFill>
                  <a:srgbClr val="4F8699"/>
                </a:solidFill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 სავარაუდო დაზარალებული იყო ფეხმძიმედ        </c:v>
                </c:pt>
                <c:pt idx="1">
                  <c:v> ჰყავდათ საერთო შვილი</c:v>
                </c:pt>
                <c:pt idx="2">
                  <c:v> არ ჰყავდათ საერთო შვილი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0.2</c:v>
                </c:pt>
                <c:pt idx="1">
                  <c:v>0.61</c:v>
                </c:pt>
                <c:pt idx="2">
                  <c:v>0.19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0C-4180-B6D6-AD10F6D073DC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325"/>
      </c:pieChart>
      <c:spPr>
        <a:solidFill>
          <a:schemeClr val="bg1">
            <a:lumMod val="95000"/>
          </a:schemeClr>
        </a:solidFill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61237171463193518"/>
          <c:y val="0.1589501312335958"/>
          <c:w val="0.37233578852119709"/>
          <c:h val="0.70799066783318754"/>
        </c:manualLayout>
      </c:layout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>
        <a:lumMod val="9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ბრალდებულის ასაკი</a:t>
            </a:r>
            <a:endParaRPr lang="en-US" sz="17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c:rich>
      </c:tx>
      <c:layout>
        <c:manualLayout>
          <c:xMode val="edge"/>
          <c:yMode val="edge"/>
          <c:x val="0.2919724783681452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80" b="0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498856994725917"/>
          <c:y val="0.17267659749862019"/>
          <c:w val="0.82566428122173208"/>
          <c:h val="0.81601514306478062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127000" h="635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8A72BE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1-B49F-473F-AE24-0B37F229185D}"/>
              </c:ext>
            </c:extLst>
          </c:dPt>
          <c:dPt>
            <c:idx val="1"/>
            <c:invertIfNegative val="0"/>
            <c:bubble3D val="0"/>
            <c:spPr>
              <a:solidFill>
                <a:srgbClr val="B49FD8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3-B49F-473F-AE24-0B37F229185D}"/>
              </c:ext>
            </c:extLst>
          </c:dPt>
          <c:dPt>
            <c:idx val="2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5-B49F-473F-AE24-0B37F229185D}"/>
              </c:ext>
            </c:extLst>
          </c:dPt>
          <c:dPt>
            <c:idx val="3"/>
            <c:invertIfNegative val="0"/>
            <c:bubble3D val="0"/>
            <c:spPr>
              <a:solidFill>
                <a:srgbClr val="185E76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7-B49F-473F-AE24-0B37F229185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36-45</c:v>
                </c:pt>
                <c:pt idx="1">
                  <c:v>26-35</c:v>
                </c:pt>
                <c:pt idx="2">
                  <c:v>22-25</c:v>
                </c:pt>
                <c:pt idx="3">
                  <c:v>18-21</c:v>
                </c:pt>
              </c:strCache>
            </c:strRef>
          </c:cat>
          <c:val>
            <c:numRef>
              <c:f>Sheet1!$C$2:$C$5</c:f>
              <c:numCache>
                <c:formatCode>0%</c:formatCode>
                <c:ptCount val="4"/>
                <c:pt idx="0">
                  <c:v>0.02</c:v>
                </c:pt>
                <c:pt idx="1">
                  <c:v>0.18</c:v>
                </c:pt>
                <c:pt idx="2">
                  <c:v>0.52</c:v>
                </c:pt>
                <c:pt idx="3">
                  <c:v>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48-4E80-BE2A-ACF3359357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163483296"/>
        <c:axId val="163483856"/>
      </c:barChart>
      <c:catAx>
        <c:axId val="1634832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163483856"/>
        <c:crosses val="autoZero"/>
        <c:auto val="1"/>
        <c:lblAlgn val="ctr"/>
        <c:lblOffset val="100"/>
        <c:noMultiLvlLbl val="0"/>
      </c:catAx>
      <c:valAx>
        <c:axId val="16348385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163483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>
              <a:lumMod val="85000"/>
              <a:lumOff val="15000"/>
            </a:schemeClr>
          </a:solidFill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 rtl="0">
              <a:defRPr lang="ka-GE" sz="1700" b="1" i="0" u="none" strike="noStrike" kern="1200" spc="0" baseline="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i="0" u="none" strike="noStrike" kern="1200" spc="0" baseline="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rPr>
              <a:t>დაზარალებულის ასაკი</a:t>
            </a:r>
          </a:p>
        </c:rich>
      </c:tx>
      <c:layout>
        <c:manualLayout>
          <c:xMode val="edge"/>
          <c:yMode val="edge"/>
          <c:x val="0.2919724783681452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 rtl="0">
            <a:defRPr lang="ka-GE" sz="1700" b="1" i="0" u="none" strike="noStrike" kern="1200" spc="0" baseline="0" dirty="0" smtClean="0">
              <a:solidFill>
                <a:prstClr val="black">
                  <a:lumMod val="85000"/>
                  <a:lumOff val="15000"/>
                </a:prst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4498856994725917"/>
          <c:y val="0.17267659749862019"/>
          <c:w val="0.80213910563554414"/>
          <c:h val="0.74664457932850858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cene3d>
              <a:camera prst="orthographicFront"/>
              <a:lightRig rig="threePt" dir="t"/>
            </a:scene3d>
            <a:sp3d prstMaterial="matte">
              <a:bevelT w="127000" h="635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8A72BE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1-316C-4A66-BC85-499DED8B7660}"/>
              </c:ext>
            </c:extLst>
          </c:dPt>
          <c:dPt>
            <c:idx val="1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/>
              <a:scene3d>
                <a:camera prst="orthographicFront"/>
                <a:lightRig rig="threePt" dir="t"/>
              </a:scene3d>
              <a:sp3d prstMaterial="matte">
                <a:bevelT w="127000" h="63500"/>
              </a:sp3d>
            </c:spPr>
            <c:extLst>
              <c:ext xmlns:c16="http://schemas.microsoft.com/office/drawing/2014/chart" uri="{C3380CC4-5D6E-409C-BE32-E72D297353CC}">
                <c16:uniqueId val="{00000003-316C-4A66-BC85-499DED8B7660}"/>
              </c:ext>
            </c:extLst>
          </c:dPt>
          <c:dLbls>
            <c:dLbl>
              <c:idx val="1"/>
              <c:layout>
                <c:manualLayout>
                  <c:x val="-4.0564846933851509E-4"/>
                  <c:y val="3.1736313995936276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16C-4A66-BC85-499DED8B766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Sheet1!$A$2:$A$3</c:f>
              <c:strCache>
                <c:ptCount val="2"/>
                <c:pt idx="0">
                  <c:v>12-13 წელი</c:v>
                </c:pt>
                <c:pt idx="1">
                  <c:v>14-15 წელი</c:v>
                </c:pt>
              </c:strCache>
            </c:strRef>
          </c:cat>
          <c:val>
            <c:numRef>
              <c:f>Sheet1!$C$2:$C$3</c:f>
              <c:numCache>
                <c:formatCode>0%</c:formatCode>
                <c:ptCount val="2"/>
                <c:pt idx="0">
                  <c:v>0.05</c:v>
                </c:pt>
                <c:pt idx="1">
                  <c:v>0.95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948-4E80-BE2A-ACF33593572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6874816"/>
        <c:axId val="256875376"/>
      </c:barChart>
      <c:catAx>
        <c:axId val="2568748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6875376"/>
        <c:crosses val="autoZero"/>
        <c:auto val="1"/>
        <c:lblAlgn val="ctr"/>
        <c:lblOffset val="100"/>
        <c:noMultiLvlLbl val="0"/>
      </c:catAx>
      <c:valAx>
        <c:axId val="2568753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68748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>
              <a:lumMod val="85000"/>
              <a:lumOff val="15000"/>
            </a:schemeClr>
          </a:solidFill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sz="1700" b="1" dirty="0"/>
              <a:t>ტერიტორიული </a:t>
            </a:r>
            <a:r>
              <a:rPr lang="ka-GE" sz="1700" b="1" dirty="0" smtClean="0"/>
              <a:t>განფენილობა</a:t>
            </a:r>
            <a:r>
              <a:rPr lang="en-US" sz="1700" b="1" dirty="0" smtClean="0"/>
              <a:t> </a:t>
            </a:r>
            <a:r>
              <a:rPr lang="ka-GE" sz="1700" b="1" dirty="0" smtClean="0"/>
              <a:t>რეგიონების</a:t>
            </a:r>
            <a:r>
              <a:rPr lang="ka-GE" sz="1700" b="1" baseline="0" dirty="0" smtClean="0"/>
              <a:t> მიხედვით</a:t>
            </a:r>
            <a:endParaRPr lang="en-US" sz="1700" b="1" dirty="0" smtClean="0"/>
          </a:p>
          <a:p>
            <a:pPr>
              <a:defRPr sz="1800" b="1"/>
            </a:pPr>
            <a:endParaRPr lang="en-US" sz="1800" b="1" dirty="0"/>
          </a:p>
        </c:rich>
      </c:tx>
      <c:layout>
        <c:manualLayout>
          <c:xMode val="edge"/>
          <c:yMode val="edge"/>
          <c:x val="0.2561830798547442"/>
          <c:y val="1.968148770316029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>
                  <a:lumMod val="85000"/>
                  <a:lumOff val="15000"/>
                </a:schemeClr>
              </a:solidFill>
              <a:latin typeface="HelveticaNeueLTGEOW82-45Lt" panose="020B0403020202020204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46955499517644128"/>
          <c:y val="0.1437837072037938"/>
          <c:w val="0.52495359652463514"/>
          <c:h val="0.83231238035313393"/>
        </c:manualLayout>
      </c:layout>
      <c:barChart>
        <c:barDir val="bar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rgbClr val="0070C0"/>
            </a:solidFill>
            <a:ln>
              <a:noFill/>
            </a:ln>
            <a:effectLst>
              <a:innerShdw blurRad="63500" dist="50800" dir="13500000">
                <a:prstClr val="black">
                  <a:alpha val="50000"/>
                </a:prstClr>
              </a:innerShdw>
            </a:effectLst>
            <a:scene3d>
              <a:camera prst="orthographicFront"/>
              <a:lightRig rig="threePt" dir="t"/>
            </a:scene3d>
            <a:sp3d>
              <a:bevelT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1-9982-4ECF-864B-ABEA7409981D}"/>
              </c:ext>
            </c:extLst>
          </c:dPt>
          <c:dPt>
            <c:idx val="1"/>
            <c:invertIfNegative val="0"/>
            <c:bubble3D val="0"/>
            <c:spPr>
              <a:solidFill>
                <a:srgbClr val="185E76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3-9982-4ECF-864B-ABEA7409981D}"/>
              </c:ext>
            </c:extLst>
          </c:dPt>
          <c:dPt>
            <c:idx val="2"/>
            <c:invertIfNegative val="0"/>
            <c:bubble3D val="0"/>
            <c:spPr>
              <a:solidFill>
                <a:srgbClr val="D4C7E7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5-9982-4ECF-864B-ABEA7409981D}"/>
              </c:ext>
            </c:extLst>
          </c:dPt>
          <c:dPt>
            <c:idx val="3"/>
            <c:invertIfNegative val="0"/>
            <c:bubble3D val="0"/>
            <c:spPr>
              <a:solidFill>
                <a:srgbClr val="B49FD8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7-9982-4ECF-864B-ABEA7409981D}"/>
              </c:ext>
            </c:extLst>
          </c:dPt>
          <c:dPt>
            <c:idx val="4"/>
            <c:invertIfNegative val="0"/>
            <c:bubble3D val="0"/>
            <c:spPr>
              <a:solidFill>
                <a:srgbClr val="8A72BE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9-9982-4ECF-864B-ABEA7409981D}"/>
              </c:ext>
            </c:extLst>
          </c:dPt>
          <c:dPt>
            <c:idx val="5"/>
            <c:invertIfNegative val="0"/>
            <c:bubble3D val="0"/>
            <c:spPr>
              <a:solidFill>
                <a:srgbClr val="5A99AF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B-9982-4ECF-864B-ABEA7409981D}"/>
              </c:ext>
            </c:extLst>
          </c:dPt>
          <c:dPt>
            <c:idx val="6"/>
            <c:invertIfNegative val="0"/>
            <c:bubble3D val="0"/>
            <c:spPr>
              <a:solidFill>
                <a:srgbClr val="4F8699"/>
              </a:solidFill>
              <a:ln>
                <a:noFill/>
              </a:ln>
              <a:effectLst>
                <a:innerShdw blurRad="63500" dist="50800" dir="13500000">
                  <a:prstClr val="black">
                    <a:alpha val="50000"/>
                  </a:prstClr>
                </a:innerShdw>
              </a:effectLst>
              <a:scene3d>
                <a:camera prst="orthographicFront"/>
                <a:lightRig rig="threePt" dir="t"/>
              </a:scene3d>
              <a:sp3d>
                <a:bevelT/>
              </a:sp3d>
            </c:spPr>
            <c:extLst>
              <c:ext xmlns:c16="http://schemas.microsoft.com/office/drawing/2014/chart" uri="{C3380CC4-5D6E-409C-BE32-E72D297353CC}">
                <c16:uniqueId val="{0000000D-9982-4ECF-864B-ABEA7409981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500" b="0" i="0" u="none" strike="noStrike" kern="1200" baseline="0">
                    <a:solidFill>
                      <a:schemeClr val="tx1">
                        <a:lumMod val="85000"/>
                        <a:lumOff val="15000"/>
                      </a:schemeClr>
                    </a:solidFill>
                    <a:latin typeface="HelveticaNeueLTGEOW82-45Lt" panose="020B0403020202020204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სამცხე-ჯავახეთი</c:v>
                </c:pt>
                <c:pt idx="1">
                  <c:v>იმერეთი,რაჭა-ლეჩხუმი,ქვემო სვანეთი</c:v>
                </c:pt>
                <c:pt idx="2">
                  <c:v>შიდა ქართლი</c:v>
                </c:pt>
                <c:pt idx="3">
                  <c:v>კახეთი</c:v>
                </c:pt>
                <c:pt idx="4">
                  <c:v>თბილისი</c:v>
                </c:pt>
                <c:pt idx="5">
                  <c:v>აჭარა</c:v>
                </c:pt>
                <c:pt idx="6">
                  <c:v>ქვემო ქართლი</c:v>
                </c:pt>
              </c:strCache>
            </c:strRef>
          </c:cat>
          <c:val>
            <c:numRef>
              <c:f>Sheet1!$C$2:$C$8</c:f>
              <c:numCache>
                <c:formatCode>0%</c:formatCode>
                <c:ptCount val="7"/>
                <c:pt idx="0">
                  <c:v>0.02</c:v>
                </c:pt>
                <c:pt idx="1">
                  <c:v>0.02</c:v>
                </c:pt>
                <c:pt idx="2">
                  <c:v>0.03</c:v>
                </c:pt>
                <c:pt idx="3">
                  <c:v>0.14000000000000001</c:v>
                </c:pt>
                <c:pt idx="4">
                  <c:v>0.14000000000000001</c:v>
                </c:pt>
                <c:pt idx="5">
                  <c:v>0.2</c:v>
                </c:pt>
                <c:pt idx="6">
                  <c:v>0.45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257-4E1D-B6EF-E25E5C6822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256877616"/>
        <c:axId val="256878176"/>
      </c:barChart>
      <c:catAx>
        <c:axId val="256877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 algn="just">
              <a:defRPr sz="1500" b="0" i="0" u="none" strike="noStrike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en-US"/>
          </a:p>
        </c:txPr>
        <c:crossAx val="256878176"/>
        <c:crosses val="autoZero"/>
        <c:auto val="1"/>
        <c:lblAlgn val="ctr"/>
        <c:lblOffset val="100"/>
        <c:noMultiLvlLbl val="0"/>
      </c:catAx>
      <c:valAx>
        <c:axId val="256878176"/>
        <c:scaling>
          <c:orientation val="minMax"/>
        </c:scaling>
        <c:delete val="1"/>
        <c:axPos val="b"/>
        <c:numFmt formatCode="0%" sourceLinked="1"/>
        <c:majorTickMark val="none"/>
        <c:minorTickMark val="none"/>
        <c:tickLblPos val="nextTo"/>
        <c:crossAx val="256877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>
          <a:solidFill>
            <a:schemeClr val="tx1">
              <a:lumMod val="85000"/>
              <a:lumOff val="15000"/>
            </a:schemeClr>
          </a:solidFill>
          <a:latin typeface="HelveticaNeueLTGEOW82-45Lt" panose="020B0403020202020204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56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 cap="none" spc="0" normalizeH="0" baseline="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/>
        </a:fgClr>
        <a:bgClr>
          <a:schemeClr val="dk1">
            <a:lumMod val="10000"/>
            <a:lumOff val="90000"/>
          </a:schemeClr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19050">
        <a:solidFill>
          <a:schemeClr val="lt1"/>
        </a:solidFill>
      </a:ln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gradFill>
        <a:gsLst>
          <a:gs pos="100000">
            <a:schemeClr val="phClr">
              <a:lumMod val="60000"/>
              <a:lumOff val="40000"/>
            </a:schemeClr>
          </a:gs>
          <a:gs pos="0">
            <a:schemeClr val="phClr"/>
          </a:gs>
        </a:gsLst>
        <a:lin ang="5400000" scaled="0"/>
      </a:gradFill>
      <a:ln w="508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lt1"/>
      </a:solidFill>
      <a:ln w="1587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64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50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dk1">
        <a:lumMod val="50000"/>
        <a:lumOff val="50000"/>
      </a:schemeClr>
    </cs:fontRef>
    <cs:defRPr sz="2128" b="1" kern="1200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E1EFD50-7441-4AD8-BDBE-9C29F5C03AB4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EBB5A8E-B426-4E1F-B717-48D3570C684E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90000"/>
            </a:schemeClr>
          </a:solidFill>
        </a:ln>
      </dgm:spPr>
      <dgm:t>
        <a:bodyPr/>
        <a:lstStyle/>
        <a:p>
          <a:r>
            <a:rPr lang="ka-GE" sz="1800" b="1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ა ს ა კ ი:</a:t>
          </a:r>
          <a:endParaRPr lang="en-US" sz="1800" b="1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b="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15 წელი - 2</a:t>
          </a:r>
          <a:endParaRPr lang="en-US" sz="1700" b="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b="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16 წელი - 7</a:t>
          </a:r>
          <a:endParaRPr lang="en-US" sz="1700" b="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b="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17 წელი - 1</a:t>
          </a:r>
          <a:endParaRPr lang="en-US" sz="1700" b="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EC155C9B-824F-49A9-8907-A721BFD8032D}" type="sibTrans" cxnId="{93E505A6-CBB5-4B38-9536-170EB1A41DA7}">
      <dgm:prSet/>
      <dgm:spPr/>
      <dgm:t>
        <a:bodyPr/>
        <a:lstStyle/>
        <a:p>
          <a:endParaRPr lang="en-US">
            <a:latin typeface="HelveticaNeueLTGEOW82-45Lt" panose="020B0403020202020204"/>
          </a:endParaRPr>
        </a:p>
      </dgm:t>
    </dgm:pt>
    <dgm:pt modelId="{7679D6D3-2549-40A4-9C4D-71EA60BC5422}" type="parTrans" cxnId="{93E505A6-CBB5-4B38-9536-170EB1A41DA7}">
      <dgm:prSet/>
      <dgm:spPr/>
      <dgm:t>
        <a:bodyPr/>
        <a:lstStyle/>
        <a:p>
          <a:endParaRPr lang="en-US">
            <a:latin typeface="HelveticaNeueLTGEOW82-45Lt" panose="020B0403020202020204"/>
          </a:endParaRPr>
        </a:p>
      </dgm:t>
    </dgm:pt>
    <dgm:pt modelId="{2ABC501F-FADB-4A01-A223-F0D16625C758}">
      <dgm:prSet phldrT="[Текст]" custT="1"/>
      <dgm:spPr>
        <a:solidFill>
          <a:schemeClr val="bg1">
            <a:lumMod val="95000"/>
          </a:schemeClr>
        </a:solidFill>
        <a:ln>
          <a:solidFill>
            <a:schemeClr val="bg2">
              <a:lumMod val="90000"/>
            </a:schemeClr>
          </a:solidFill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gm:spPr>
      <dgm:t>
        <a:bodyPr/>
        <a:lstStyle/>
        <a:p>
          <a:r>
            <a:rPr lang="ka-GE" sz="1800" b="1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ე რ ო ვ ნ ე ბ ა:</a:t>
          </a:r>
          <a:endParaRPr lang="en-US" sz="18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აზერბაიჯანელი - 5</a:t>
          </a:r>
          <a:endParaRPr lang="en-US" sz="17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ქართველი - 4</a:t>
          </a:r>
          <a:endParaRPr lang="en-US" sz="17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r>
            <a:rPr lang="ka-GE" sz="17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ყაზახი - 1</a:t>
          </a:r>
          <a:endParaRPr lang="en-US" sz="17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Segoe UI" panose="020B0502040204020203" pitchFamily="34" charset="0"/>
          </a:endParaRPr>
        </a:p>
        <a:p>
          <a:endParaRPr lang="en-US" sz="16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gm:t>
    </dgm:pt>
    <dgm:pt modelId="{8C418C15-9747-4AA8-8FB9-8338B30BF5CC}" type="sibTrans" cxnId="{8FB17F96-504F-48C3-9153-F74C3B9F39E3}">
      <dgm:prSet/>
      <dgm:spPr/>
      <dgm:t>
        <a:bodyPr/>
        <a:lstStyle/>
        <a:p>
          <a:endParaRPr lang="en-US">
            <a:latin typeface="HelveticaNeueLTGEOW82-45Lt" panose="020B0403020202020204"/>
          </a:endParaRPr>
        </a:p>
      </dgm:t>
    </dgm:pt>
    <dgm:pt modelId="{0AD09AF3-604A-4606-811C-6DFCB6A3E0BD}" type="parTrans" cxnId="{8FB17F96-504F-48C3-9153-F74C3B9F39E3}">
      <dgm:prSet/>
      <dgm:spPr/>
      <dgm:t>
        <a:bodyPr/>
        <a:lstStyle/>
        <a:p>
          <a:endParaRPr lang="en-US">
            <a:latin typeface="HelveticaNeueLTGEOW82-45Lt" panose="020B0403020202020204"/>
          </a:endParaRPr>
        </a:p>
      </dgm:t>
    </dgm:pt>
    <dgm:pt modelId="{3C5EEDB5-4C96-4ED1-AE55-A7BA30EB82BA}" type="pres">
      <dgm:prSet presAssocID="{CE1EFD50-7441-4AD8-BDBE-9C29F5C03AB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32E855-270A-4AAD-9FFA-FD5D935AEA67}" type="pres">
      <dgm:prSet presAssocID="{2ABC501F-FADB-4A01-A223-F0D16625C758}" presName="boxAndChildren" presStyleCnt="0"/>
      <dgm:spPr/>
    </dgm:pt>
    <dgm:pt modelId="{F22EDD27-E356-4068-AE93-DB672AA0964F}" type="pres">
      <dgm:prSet presAssocID="{2ABC501F-FADB-4A01-A223-F0D16625C758}" presName="parentTextBox" presStyleLbl="node1" presStyleIdx="0" presStyleCnt="1"/>
      <dgm:spPr/>
      <dgm:t>
        <a:bodyPr/>
        <a:lstStyle/>
        <a:p>
          <a:endParaRPr lang="en-US"/>
        </a:p>
      </dgm:t>
    </dgm:pt>
    <dgm:pt modelId="{5587F7DF-D7FD-4181-8580-5A49B174562A}" type="pres">
      <dgm:prSet presAssocID="{2ABC501F-FADB-4A01-A223-F0D16625C758}" presName="entireBox" presStyleLbl="node1" presStyleIdx="0" presStyleCnt="1" custScaleY="109871" custLinFactNeighborX="3550" custLinFactNeighborY="462"/>
      <dgm:spPr/>
      <dgm:t>
        <a:bodyPr/>
        <a:lstStyle/>
        <a:p>
          <a:endParaRPr lang="en-US"/>
        </a:p>
      </dgm:t>
    </dgm:pt>
    <dgm:pt modelId="{0B28289A-69D1-487A-941E-B85B3FDDBB99}" type="pres">
      <dgm:prSet presAssocID="{2ABC501F-FADB-4A01-A223-F0D16625C758}" presName="descendantBox" presStyleCnt="0"/>
      <dgm:spPr/>
    </dgm:pt>
    <dgm:pt modelId="{A8F52482-ECBD-48B6-93D8-C2C46304EA52}" type="pres">
      <dgm:prSet presAssocID="{AEBB5A8E-B426-4E1F-B717-48D3570C684E}" presName="childTextBox" presStyleLbl="fgAccFollowNode1" presStyleIdx="0" presStyleCnt="1" custScaleY="125448" custLinFactNeighborY="425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FB17F96-504F-48C3-9153-F74C3B9F39E3}" srcId="{CE1EFD50-7441-4AD8-BDBE-9C29F5C03AB4}" destId="{2ABC501F-FADB-4A01-A223-F0D16625C758}" srcOrd="0" destOrd="0" parTransId="{0AD09AF3-604A-4606-811C-6DFCB6A3E0BD}" sibTransId="{8C418C15-9747-4AA8-8FB9-8338B30BF5CC}"/>
    <dgm:cxn modelId="{93E505A6-CBB5-4B38-9536-170EB1A41DA7}" srcId="{2ABC501F-FADB-4A01-A223-F0D16625C758}" destId="{AEBB5A8E-B426-4E1F-B717-48D3570C684E}" srcOrd="0" destOrd="0" parTransId="{7679D6D3-2549-40A4-9C4D-71EA60BC5422}" sibTransId="{EC155C9B-824F-49A9-8907-A721BFD8032D}"/>
    <dgm:cxn modelId="{DABDE2E6-5B2C-417B-8C33-B6FBBDC9871F}" type="presOf" srcId="{2ABC501F-FADB-4A01-A223-F0D16625C758}" destId="{5587F7DF-D7FD-4181-8580-5A49B174562A}" srcOrd="1" destOrd="0" presId="urn:microsoft.com/office/officeart/2005/8/layout/process4"/>
    <dgm:cxn modelId="{B4068BD0-128F-4A59-A7D6-0AC83EF4D9DA}" type="presOf" srcId="{CE1EFD50-7441-4AD8-BDBE-9C29F5C03AB4}" destId="{3C5EEDB5-4C96-4ED1-AE55-A7BA30EB82BA}" srcOrd="0" destOrd="0" presId="urn:microsoft.com/office/officeart/2005/8/layout/process4"/>
    <dgm:cxn modelId="{B8062AC8-5F24-420E-8942-6E398D1E0114}" type="presOf" srcId="{2ABC501F-FADB-4A01-A223-F0D16625C758}" destId="{F22EDD27-E356-4068-AE93-DB672AA0964F}" srcOrd="0" destOrd="0" presId="urn:microsoft.com/office/officeart/2005/8/layout/process4"/>
    <dgm:cxn modelId="{CE7B24B3-CBB2-4635-B0FE-69F4DDEB88AA}" type="presOf" srcId="{AEBB5A8E-B426-4E1F-B717-48D3570C684E}" destId="{A8F52482-ECBD-48B6-93D8-C2C46304EA52}" srcOrd="0" destOrd="0" presId="urn:microsoft.com/office/officeart/2005/8/layout/process4"/>
    <dgm:cxn modelId="{3828A735-0155-429C-B3B9-DC7F6E8B313B}" type="presParOf" srcId="{3C5EEDB5-4C96-4ED1-AE55-A7BA30EB82BA}" destId="{0132E855-270A-4AAD-9FFA-FD5D935AEA67}" srcOrd="0" destOrd="0" presId="urn:microsoft.com/office/officeart/2005/8/layout/process4"/>
    <dgm:cxn modelId="{95757E9A-6BE8-4C31-A563-41C4EF46987F}" type="presParOf" srcId="{0132E855-270A-4AAD-9FFA-FD5D935AEA67}" destId="{F22EDD27-E356-4068-AE93-DB672AA0964F}" srcOrd="0" destOrd="0" presId="urn:microsoft.com/office/officeart/2005/8/layout/process4"/>
    <dgm:cxn modelId="{C7E71355-CF96-4DC1-A5DD-CE86DC0B6DA2}" type="presParOf" srcId="{0132E855-270A-4AAD-9FFA-FD5D935AEA67}" destId="{5587F7DF-D7FD-4181-8580-5A49B174562A}" srcOrd="1" destOrd="0" presId="urn:microsoft.com/office/officeart/2005/8/layout/process4"/>
    <dgm:cxn modelId="{0AF045C1-DE8C-4E1B-B723-4DBAF20632B8}" type="presParOf" srcId="{0132E855-270A-4AAD-9FFA-FD5D935AEA67}" destId="{0B28289A-69D1-487A-941E-B85B3FDDBB99}" srcOrd="2" destOrd="0" presId="urn:microsoft.com/office/officeart/2005/8/layout/process4"/>
    <dgm:cxn modelId="{778B5500-D180-482C-80E5-B7D11AE8B0BA}" type="presParOf" srcId="{0B28289A-69D1-487A-941E-B85B3FDDBB99}" destId="{A8F52482-ECBD-48B6-93D8-C2C46304EA52}" srcOrd="0" destOrd="0" presId="urn:microsoft.com/office/officeart/2005/8/layout/process4"/>
  </dgm:cxnLst>
  <dgm:bg>
    <a:effectLst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87F7DF-D7FD-4181-8580-5A49B174562A}">
      <dsp:nvSpPr>
        <dsp:cNvPr id="0" name=""/>
        <dsp:cNvSpPr/>
      </dsp:nvSpPr>
      <dsp:spPr>
        <a:xfrm>
          <a:off x="0" y="7"/>
          <a:ext cx="4545106" cy="3146603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>
          <a:outerShdw blurRad="50800" dist="38100" dir="8100000" algn="tr" rotWithShape="0">
            <a:prstClr val="black">
              <a:alpha val="40000"/>
            </a:prstClr>
          </a:out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ე რ ო ვ ნ ე ბ ა:</a:t>
          </a:r>
          <a:endParaRPr lang="en-US" sz="180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აზერბაიჯანელი - 5</a:t>
          </a:r>
          <a:endParaRPr lang="en-US" sz="170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ქართველი - 4</a:t>
          </a:r>
          <a:endParaRPr lang="en-US" sz="170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Segoe UI" panose="020B0502040204020203" pitchFamily="34" charset="0"/>
            </a:rPr>
            <a:t>ყაზახი - 1</a:t>
          </a:r>
          <a:endParaRPr lang="en-US" sz="170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Segoe UI" panose="020B0502040204020203" pitchFamily="34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0" y="7"/>
        <a:ext cx="4545106" cy="1699166"/>
      </dsp:txXfrm>
    </dsp:sp>
    <dsp:sp modelId="{A8F52482-ECBD-48B6-93D8-C2C46304EA52}">
      <dsp:nvSpPr>
        <dsp:cNvPr id="0" name=""/>
        <dsp:cNvSpPr/>
      </dsp:nvSpPr>
      <dsp:spPr>
        <a:xfrm>
          <a:off x="0" y="1493962"/>
          <a:ext cx="4545106" cy="1652648"/>
        </a:xfrm>
        <a:prstGeom prst="rect">
          <a:avLst/>
        </a:prstGeom>
        <a:solidFill>
          <a:schemeClr val="bg1">
            <a:lumMod val="95000"/>
          </a:schemeClr>
        </a:solidFill>
        <a:ln w="12700" cap="flat" cmpd="sng" algn="ctr">
          <a:solidFill>
            <a:schemeClr val="bg2">
              <a:lumMod val="9000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22860" rIns="128016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b="1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ა ს ა კ ი:</a:t>
          </a:r>
          <a:endParaRPr lang="en-US" sz="1800" b="1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15 წელი - 2</a:t>
          </a:r>
          <a:endParaRPr lang="en-US" sz="1700" b="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16 წელი - 7</a:t>
          </a:r>
          <a:endParaRPr lang="en-US" sz="1700" b="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700" b="0" kern="1200" dirty="0" smtClean="0">
              <a:solidFill>
                <a:schemeClr val="tx1">
                  <a:lumMod val="85000"/>
                  <a:lumOff val="15000"/>
                </a:schemeClr>
              </a:solidFill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rPr>
            <a:t>17 წელი - 1</a:t>
          </a:r>
          <a:endParaRPr lang="en-US" sz="1700" b="0" kern="1200" dirty="0" smtClean="0">
            <a:solidFill>
              <a:schemeClr val="tx1">
                <a:lumMod val="85000"/>
                <a:lumOff val="15000"/>
              </a:schemeClr>
            </a:solidFill>
            <a:effectLst/>
            <a:latin typeface="+mj-lt"/>
            <a:ea typeface="Calibri" panose="020F0502020204030204" pitchFamily="34" charset="0"/>
            <a:cs typeface="Times New Roman" panose="02020603050405020304" pitchFamily="18" charset="0"/>
          </a:endParaRPr>
        </a:p>
      </dsp:txBody>
      <dsp:txXfrm>
        <a:off x="0" y="1493962"/>
        <a:ext cx="4545106" cy="16526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2F764A6-A93B-40F8-B107-933614FE645E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28713" y="1162050"/>
            <a:ext cx="47529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DE89FEBC-E4FE-453D-881D-4685D82472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910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9FEBC-E4FE-453D-881D-4685D82472D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5185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9FEBC-E4FE-453D-881D-4685D82472D4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82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89FEBC-E4FE-453D-881D-4685D82472D4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3472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87783"/>
            <a:ext cx="7772400" cy="2101309"/>
          </a:xfrm>
        </p:spPr>
        <p:txBody>
          <a:bodyPr anchor="b"/>
          <a:lstStyle>
            <a:lvl1pPr algn="ctr">
              <a:defRPr sz="528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170127"/>
            <a:ext cx="6858000" cy="1457224"/>
          </a:xfrm>
        </p:spPr>
        <p:txBody>
          <a:bodyPr/>
          <a:lstStyle>
            <a:lvl1pPr marL="0" indent="0" algn="ctr">
              <a:buNone/>
              <a:defRPr sz="2112"/>
            </a:lvl1pPr>
            <a:lvl2pPr marL="402382" indent="0" algn="ctr">
              <a:buNone/>
              <a:defRPr sz="1760"/>
            </a:lvl2pPr>
            <a:lvl3pPr marL="804763" indent="0" algn="ctr">
              <a:buNone/>
              <a:defRPr sz="1584"/>
            </a:lvl3pPr>
            <a:lvl4pPr marL="1207145" indent="0" algn="ctr">
              <a:buNone/>
              <a:defRPr sz="1408"/>
            </a:lvl4pPr>
            <a:lvl5pPr marL="1609527" indent="0" algn="ctr">
              <a:buNone/>
              <a:defRPr sz="1408"/>
            </a:lvl5pPr>
            <a:lvl6pPr marL="2011909" indent="0" algn="ctr">
              <a:buNone/>
              <a:defRPr sz="1408"/>
            </a:lvl6pPr>
            <a:lvl7pPr marL="2414290" indent="0" algn="ctr">
              <a:buNone/>
              <a:defRPr sz="1408"/>
            </a:lvl7pPr>
            <a:lvl8pPr marL="2816672" indent="0" algn="ctr">
              <a:buNone/>
              <a:defRPr sz="1408"/>
            </a:lvl8pPr>
            <a:lvl9pPr marL="3219054" indent="0" algn="ctr">
              <a:buNone/>
              <a:defRPr sz="1408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9962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550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21344"/>
            <a:ext cx="1971675" cy="51149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21344"/>
            <a:ext cx="5800725" cy="511495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6098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881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504729"/>
            <a:ext cx="7886700" cy="2510673"/>
          </a:xfrm>
        </p:spPr>
        <p:txBody>
          <a:bodyPr anchor="b"/>
          <a:lstStyle>
            <a:lvl1pPr>
              <a:defRPr sz="528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039154"/>
            <a:ext cx="7886700" cy="1320303"/>
          </a:xfrm>
        </p:spPr>
        <p:txBody>
          <a:bodyPr/>
          <a:lstStyle>
            <a:lvl1pPr marL="0" indent="0">
              <a:buNone/>
              <a:defRPr sz="2112">
                <a:solidFill>
                  <a:schemeClr val="tx1"/>
                </a:solidFill>
              </a:defRPr>
            </a:lvl1pPr>
            <a:lvl2pPr marL="402382" indent="0">
              <a:buNone/>
              <a:defRPr sz="1760">
                <a:solidFill>
                  <a:schemeClr val="tx1">
                    <a:tint val="75000"/>
                  </a:schemeClr>
                </a:solidFill>
              </a:defRPr>
            </a:lvl2pPr>
            <a:lvl3pPr marL="804763" indent="0">
              <a:buNone/>
              <a:defRPr sz="1584">
                <a:solidFill>
                  <a:schemeClr val="tx1">
                    <a:tint val="75000"/>
                  </a:schemeClr>
                </a:solidFill>
              </a:defRPr>
            </a:lvl3pPr>
            <a:lvl4pPr marL="1207145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4pPr>
            <a:lvl5pPr marL="1609527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5pPr>
            <a:lvl6pPr marL="2011909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6pPr>
            <a:lvl7pPr marL="2414290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7pPr>
            <a:lvl8pPr marL="2816672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8pPr>
            <a:lvl9pPr marL="3219054" indent="0">
              <a:buNone/>
              <a:defRPr sz="140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639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606719"/>
            <a:ext cx="3886200" cy="38295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606719"/>
            <a:ext cx="3886200" cy="38295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5667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21345"/>
            <a:ext cx="7886700" cy="116661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479579"/>
            <a:ext cx="3868340" cy="725119"/>
          </a:xfrm>
        </p:spPr>
        <p:txBody>
          <a:bodyPr anchor="b"/>
          <a:lstStyle>
            <a:lvl1pPr marL="0" indent="0">
              <a:buNone/>
              <a:defRPr sz="2112" b="1"/>
            </a:lvl1pPr>
            <a:lvl2pPr marL="402382" indent="0">
              <a:buNone/>
              <a:defRPr sz="1760" b="1"/>
            </a:lvl2pPr>
            <a:lvl3pPr marL="804763" indent="0">
              <a:buNone/>
              <a:defRPr sz="1584" b="1"/>
            </a:lvl3pPr>
            <a:lvl4pPr marL="1207145" indent="0">
              <a:buNone/>
              <a:defRPr sz="1408" b="1"/>
            </a:lvl4pPr>
            <a:lvl5pPr marL="1609527" indent="0">
              <a:buNone/>
              <a:defRPr sz="1408" b="1"/>
            </a:lvl5pPr>
            <a:lvl6pPr marL="2011909" indent="0">
              <a:buNone/>
              <a:defRPr sz="1408" b="1"/>
            </a:lvl6pPr>
            <a:lvl7pPr marL="2414290" indent="0">
              <a:buNone/>
              <a:defRPr sz="1408" b="1"/>
            </a:lvl7pPr>
            <a:lvl8pPr marL="2816672" indent="0">
              <a:buNone/>
              <a:defRPr sz="1408" b="1"/>
            </a:lvl8pPr>
            <a:lvl9pPr marL="3219054" indent="0">
              <a:buNone/>
              <a:defRPr sz="14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204698"/>
            <a:ext cx="3868340" cy="32427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479579"/>
            <a:ext cx="3887391" cy="725119"/>
          </a:xfrm>
        </p:spPr>
        <p:txBody>
          <a:bodyPr anchor="b"/>
          <a:lstStyle>
            <a:lvl1pPr marL="0" indent="0">
              <a:buNone/>
              <a:defRPr sz="2112" b="1"/>
            </a:lvl1pPr>
            <a:lvl2pPr marL="402382" indent="0">
              <a:buNone/>
              <a:defRPr sz="1760" b="1"/>
            </a:lvl2pPr>
            <a:lvl3pPr marL="804763" indent="0">
              <a:buNone/>
              <a:defRPr sz="1584" b="1"/>
            </a:lvl3pPr>
            <a:lvl4pPr marL="1207145" indent="0">
              <a:buNone/>
              <a:defRPr sz="1408" b="1"/>
            </a:lvl4pPr>
            <a:lvl5pPr marL="1609527" indent="0">
              <a:buNone/>
              <a:defRPr sz="1408" b="1"/>
            </a:lvl5pPr>
            <a:lvl6pPr marL="2011909" indent="0">
              <a:buNone/>
              <a:defRPr sz="1408" b="1"/>
            </a:lvl6pPr>
            <a:lvl7pPr marL="2414290" indent="0">
              <a:buNone/>
              <a:defRPr sz="1408" b="1"/>
            </a:lvl7pPr>
            <a:lvl8pPr marL="2816672" indent="0">
              <a:buNone/>
              <a:defRPr sz="1408" b="1"/>
            </a:lvl8pPr>
            <a:lvl9pPr marL="3219054" indent="0">
              <a:buNone/>
              <a:defRPr sz="1408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204698"/>
            <a:ext cx="3887391" cy="32427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895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0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4619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02378"/>
            <a:ext cx="2949178" cy="1408324"/>
          </a:xfrm>
        </p:spPr>
        <p:txBody>
          <a:bodyPr anchor="b"/>
          <a:lstStyle>
            <a:lvl1pPr>
              <a:defRPr sz="28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869027"/>
            <a:ext cx="4629150" cy="4289241"/>
          </a:xfrm>
        </p:spPr>
        <p:txBody>
          <a:bodyPr/>
          <a:lstStyle>
            <a:lvl1pPr>
              <a:defRPr sz="2816"/>
            </a:lvl1pPr>
            <a:lvl2pPr>
              <a:defRPr sz="2464"/>
            </a:lvl2pPr>
            <a:lvl3pPr>
              <a:defRPr sz="2112"/>
            </a:lvl3pPr>
            <a:lvl4pPr>
              <a:defRPr sz="1760"/>
            </a:lvl4pPr>
            <a:lvl5pPr>
              <a:defRPr sz="1760"/>
            </a:lvl5pPr>
            <a:lvl6pPr>
              <a:defRPr sz="1760"/>
            </a:lvl6pPr>
            <a:lvl7pPr>
              <a:defRPr sz="1760"/>
            </a:lvl7pPr>
            <a:lvl8pPr>
              <a:defRPr sz="1760"/>
            </a:lvl8pPr>
            <a:lvl9pPr>
              <a:defRPr sz="176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10703"/>
            <a:ext cx="2949178" cy="3354550"/>
          </a:xfrm>
        </p:spPr>
        <p:txBody>
          <a:bodyPr/>
          <a:lstStyle>
            <a:lvl1pPr marL="0" indent="0">
              <a:buNone/>
              <a:defRPr sz="1408"/>
            </a:lvl1pPr>
            <a:lvl2pPr marL="402382" indent="0">
              <a:buNone/>
              <a:defRPr sz="1232"/>
            </a:lvl2pPr>
            <a:lvl3pPr marL="804763" indent="0">
              <a:buNone/>
              <a:defRPr sz="1056"/>
            </a:lvl3pPr>
            <a:lvl4pPr marL="1207145" indent="0">
              <a:buNone/>
              <a:defRPr sz="880"/>
            </a:lvl4pPr>
            <a:lvl5pPr marL="1609527" indent="0">
              <a:buNone/>
              <a:defRPr sz="880"/>
            </a:lvl5pPr>
            <a:lvl6pPr marL="2011909" indent="0">
              <a:buNone/>
              <a:defRPr sz="880"/>
            </a:lvl6pPr>
            <a:lvl7pPr marL="2414290" indent="0">
              <a:buNone/>
              <a:defRPr sz="880"/>
            </a:lvl7pPr>
            <a:lvl8pPr marL="2816672" indent="0">
              <a:buNone/>
              <a:defRPr sz="880"/>
            </a:lvl8pPr>
            <a:lvl9pPr marL="3219054" indent="0">
              <a:buNone/>
              <a:defRPr sz="8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593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02378"/>
            <a:ext cx="2949178" cy="1408324"/>
          </a:xfrm>
        </p:spPr>
        <p:txBody>
          <a:bodyPr anchor="b"/>
          <a:lstStyle>
            <a:lvl1pPr>
              <a:defRPr sz="281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869027"/>
            <a:ext cx="4629150" cy="4289241"/>
          </a:xfrm>
        </p:spPr>
        <p:txBody>
          <a:bodyPr anchor="t"/>
          <a:lstStyle>
            <a:lvl1pPr marL="0" indent="0">
              <a:buNone/>
              <a:defRPr sz="2816"/>
            </a:lvl1pPr>
            <a:lvl2pPr marL="402382" indent="0">
              <a:buNone/>
              <a:defRPr sz="2464"/>
            </a:lvl2pPr>
            <a:lvl3pPr marL="804763" indent="0">
              <a:buNone/>
              <a:defRPr sz="2112"/>
            </a:lvl3pPr>
            <a:lvl4pPr marL="1207145" indent="0">
              <a:buNone/>
              <a:defRPr sz="1760"/>
            </a:lvl4pPr>
            <a:lvl5pPr marL="1609527" indent="0">
              <a:buNone/>
              <a:defRPr sz="1760"/>
            </a:lvl5pPr>
            <a:lvl6pPr marL="2011909" indent="0">
              <a:buNone/>
              <a:defRPr sz="1760"/>
            </a:lvl6pPr>
            <a:lvl7pPr marL="2414290" indent="0">
              <a:buNone/>
              <a:defRPr sz="1760"/>
            </a:lvl7pPr>
            <a:lvl8pPr marL="2816672" indent="0">
              <a:buNone/>
              <a:defRPr sz="1760"/>
            </a:lvl8pPr>
            <a:lvl9pPr marL="3219054" indent="0">
              <a:buNone/>
              <a:defRPr sz="176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810703"/>
            <a:ext cx="2949178" cy="3354550"/>
          </a:xfrm>
        </p:spPr>
        <p:txBody>
          <a:bodyPr/>
          <a:lstStyle>
            <a:lvl1pPr marL="0" indent="0">
              <a:buNone/>
              <a:defRPr sz="1408"/>
            </a:lvl1pPr>
            <a:lvl2pPr marL="402382" indent="0">
              <a:buNone/>
              <a:defRPr sz="1232"/>
            </a:lvl2pPr>
            <a:lvl3pPr marL="804763" indent="0">
              <a:buNone/>
              <a:defRPr sz="1056"/>
            </a:lvl3pPr>
            <a:lvl4pPr marL="1207145" indent="0">
              <a:buNone/>
              <a:defRPr sz="880"/>
            </a:lvl4pPr>
            <a:lvl5pPr marL="1609527" indent="0">
              <a:buNone/>
              <a:defRPr sz="880"/>
            </a:lvl5pPr>
            <a:lvl6pPr marL="2011909" indent="0">
              <a:buNone/>
              <a:defRPr sz="880"/>
            </a:lvl6pPr>
            <a:lvl7pPr marL="2414290" indent="0">
              <a:buNone/>
              <a:defRPr sz="880"/>
            </a:lvl7pPr>
            <a:lvl8pPr marL="2816672" indent="0">
              <a:buNone/>
              <a:defRPr sz="880"/>
            </a:lvl8pPr>
            <a:lvl9pPr marL="3219054" indent="0">
              <a:buNone/>
              <a:defRPr sz="88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6641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21345"/>
            <a:ext cx="7886700" cy="11666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606719"/>
            <a:ext cx="7886700" cy="3829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5594178"/>
            <a:ext cx="2057400" cy="321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0C7BD8-2568-48F4-9782-6EE891841DC3}" type="datetimeFigureOut">
              <a:rPr lang="en-US" smtClean="0"/>
              <a:pPr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5594178"/>
            <a:ext cx="3086100" cy="321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5594178"/>
            <a:ext cx="2057400" cy="3213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F2810A-9693-4C44-A381-0FB6C8F571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262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804763" rtl="0" eaLnBrk="1" latinLnBrk="0" hangingPunct="1">
        <a:lnSpc>
          <a:spcPct val="90000"/>
        </a:lnSpc>
        <a:spcBef>
          <a:spcPct val="0"/>
        </a:spcBef>
        <a:buNone/>
        <a:defRPr sz="387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01191" indent="-201191" algn="l" defTabSz="804763" rtl="0" eaLnBrk="1" latinLnBrk="0" hangingPunct="1">
        <a:lnSpc>
          <a:spcPct val="90000"/>
        </a:lnSpc>
        <a:spcBef>
          <a:spcPts val="880"/>
        </a:spcBef>
        <a:buFont typeface="Arial" panose="020B0604020202020204" pitchFamily="34" charset="0"/>
        <a:buChar char="•"/>
        <a:defRPr sz="2464" kern="1200">
          <a:solidFill>
            <a:schemeClr val="tx1"/>
          </a:solidFill>
          <a:latin typeface="+mn-lt"/>
          <a:ea typeface="+mn-ea"/>
          <a:cs typeface="+mn-cs"/>
        </a:defRPr>
      </a:lvl1pPr>
      <a:lvl2pPr marL="603573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2112" kern="1200">
          <a:solidFill>
            <a:schemeClr val="tx1"/>
          </a:solidFill>
          <a:latin typeface="+mn-lt"/>
          <a:ea typeface="+mn-ea"/>
          <a:cs typeface="+mn-cs"/>
        </a:defRPr>
      </a:lvl2pPr>
      <a:lvl3pPr marL="1005954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760" kern="1200">
          <a:solidFill>
            <a:schemeClr val="tx1"/>
          </a:solidFill>
          <a:latin typeface="+mn-lt"/>
          <a:ea typeface="+mn-ea"/>
          <a:cs typeface="+mn-cs"/>
        </a:defRPr>
      </a:lvl3pPr>
      <a:lvl4pPr marL="1408336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4pPr>
      <a:lvl5pPr marL="1810718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5pPr>
      <a:lvl6pPr marL="2213099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6pPr>
      <a:lvl7pPr marL="2615481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7pPr>
      <a:lvl8pPr marL="3017863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8pPr>
      <a:lvl9pPr marL="3420245" indent="-201191" algn="l" defTabSz="804763" rtl="0" eaLnBrk="1" latinLnBrk="0" hangingPunct="1">
        <a:lnSpc>
          <a:spcPct val="90000"/>
        </a:lnSpc>
        <a:spcBef>
          <a:spcPts val="440"/>
        </a:spcBef>
        <a:buFont typeface="Arial" panose="020B0604020202020204" pitchFamily="34" charset="0"/>
        <a:buChar char="•"/>
        <a:defRPr sz="15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1pPr>
      <a:lvl2pPr marL="402382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2pPr>
      <a:lvl3pPr marL="804763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3pPr>
      <a:lvl4pPr marL="1207145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4pPr>
      <a:lvl5pPr marL="1609527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5pPr>
      <a:lvl6pPr marL="2011909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6pPr>
      <a:lvl7pPr marL="2414290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7pPr>
      <a:lvl8pPr marL="2816672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8pPr>
      <a:lvl9pPr marL="3219054" algn="l" defTabSz="804763" rtl="0" eaLnBrk="1" latinLnBrk="0" hangingPunct="1">
        <a:defRPr sz="15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chart" Target="../charts/chart1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02555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94"/>
          <a:stretch/>
        </p:blipFill>
        <p:spPr>
          <a:xfrm>
            <a:off x="88553" y="36576"/>
            <a:ext cx="9144000" cy="6025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-3" y="2626416"/>
            <a:ext cx="7611037" cy="654666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5081" y="5137501"/>
            <a:ext cx="2702859" cy="389240"/>
          </a:xfrm>
        </p:spPr>
        <p:txBody>
          <a:bodyPr>
            <a:normAutofit/>
          </a:bodyPr>
          <a:lstStyle/>
          <a:p>
            <a:r>
              <a:rPr lang="ka-GE" sz="1600" dirty="0" smtClean="0">
                <a:latin typeface="HelveticaNeueLTGEOW82-45Lt" panose="020B0403020202020204"/>
              </a:rPr>
              <a:t>30 </a:t>
            </a:r>
            <a:r>
              <a:rPr lang="en-US" sz="1600" dirty="0" smtClean="0">
                <a:latin typeface="HelveticaNeueLTGEOW82-45Lt" panose="020B0403020202020204"/>
              </a:rPr>
              <a:t>ა</a:t>
            </a:r>
            <a:r>
              <a:rPr lang="ka-GE" sz="1600" dirty="0" smtClean="0">
                <a:latin typeface="HelveticaNeueLTGEOW82-45Lt" panose="020B0403020202020204" pitchFamily="34" charset="0"/>
              </a:rPr>
              <a:t>პრილი, 2020 წელი</a:t>
            </a:r>
            <a:endParaRPr lang="en-US" sz="1600" dirty="0">
              <a:latin typeface="HelveticaNeueLTGEOW82-45Lt" panose="020B0403020202020204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7303" y="855178"/>
            <a:ext cx="1766582" cy="1323246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-3" y="2625001"/>
            <a:ext cx="7597588" cy="122489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804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en-US" sz="2600" dirty="0" smtClean="0">
                <a:solidFill>
                  <a:schemeClr val="bg1"/>
                </a:solidFill>
                <a:latin typeface="HelveticaNeueLTGEOW82-45Lt" panose="020B0403020202020204"/>
              </a:rPr>
              <a:t>ა</a:t>
            </a:r>
            <a:r>
              <a:rPr lang="ka-GE" sz="2600" dirty="0" err="1" smtClean="0">
                <a:solidFill>
                  <a:schemeClr val="bg1"/>
                </a:solidFill>
                <a:latin typeface="HelveticaNeueLTGEOW82-45Lt" panose="020B0403020202020204"/>
              </a:rPr>
              <a:t>ნგარიში</a:t>
            </a:r>
            <a:r>
              <a:rPr lang="ka-GE" sz="2600" dirty="0" smtClean="0">
                <a:solidFill>
                  <a:schemeClr val="bg1"/>
                </a:solidFill>
                <a:latin typeface="HelveticaNeueLTGEOW82-45Lt" panose="020B0403020202020204"/>
              </a:rPr>
              <a:t> ბავშვობის ასაკში ქორწინების მოტივით</a:t>
            </a:r>
            <a:r>
              <a:rPr lang="ka-GE" sz="2600" dirty="0">
                <a:solidFill>
                  <a:schemeClr val="bg1"/>
                </a:solidFill>
                <a:latin typeface="HelveticaNeueLTGEOW82-45Lt" panose="020B0403020202020204"/>
              </a:rPr>
              <a:t> </a:t>
            </a:r>
            <a:r>
              <a:rPr lang="ka-GE" sz="2600" dirty="0" smtClean="0">
                <a:latin typeface="HelveticaNeueLTGEOW82-45Lt" panose="020B0403020202020204"/>
              </a:rPr>
              <a:t>ჩადენილ დანაშაულებზე</a:t>
            </a:r>
            <a:endParaRPr lang="en-US" sz="2600" b="1" dirty="0">
              <a:latin typeface="HelveticaNeueLTGEOW82-45Lt" panose="020B04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329224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66280889"/>
              </p:ext>
            </p:extLst>
          </p:nvPr>
        </p:nvGraphicFramePr>
        <p:xfrm>
          <a:off x="403411" y="1465729"/>
          <a:ext cx="8256495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863845" y="998620"/>
            <a:ext cx="3416321" cy="3539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defRPr lang="ka-GE" sz="1700" b="1" i="0" u="none" strike="noStrike" kern="1200" spc="0" baseline="0" dirty="0">
                <a:solidFill>
                  <a:prstClr val="black">
                    <a:lumMod val="95000"/>
                    <a:lumOff val="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</a:rPr>
              <a:t>დაზარალებულის მდგომარეობა</a:t>
            </a:r>
            <a:endParaRPr lang="ka-GE" b="1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</a:endParaRPr>
          </a:p>
        </p:txBody>
      </p:sp>
      <p:pic>
        <p:nvPicPr>
          <p:cNvPr id="11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7202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3810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sp>
        <p:nvSpPr>
          <p:cNvPr id="10" name="Content Placeholder 3"/>
          <p:cNvSpPr txBox="1">
            <a:spLocks/>
          </p:cNvSpPr>
          <p:nvPr/>
        </p:nvSpPr>
        <p:spPr>
          <a:xfrm>
            <a:off x="565252" y="1515980"/>
            <a:ext cx="8314054" cy="3176336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>
            <a:lvl1pPr marL="201191" indent="-201191" algn="l" defTabSz="804763" rtl="0" eaLnBrk="1" latinLnBrk="0" hangingPunct="1">
              <a:lnSpc>
                <a:spcPct val="90000"/>
              </a:lnSpc>
              <a:spcBef>
                <a:spcPts val="880"/>
              </a:spcBef>
              <a:buFont typeface="Arial" panose="020B0604020202020204" pitchFamily="34" charset="0"/>
              <a:buChar char="•"/>
              <a:defRPr sz="24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3573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954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8336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0718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13099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15481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17863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0245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105 შემთხვევიდან:</a:t>
            </a:r>
          </a:p>
          <a:p>
            <a:pPr marL="0" indent="0" algn="ctr">
              <a:buNone/>
            </a:pPr>
            <a:endParaRPr lang="ka-GE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სისხლისსამართლებრივი დევნა დაიწყო </a:t>
            </a: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62% </a:t>
            </a: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შემთხვევაში</a:t>
            </a:r>
          </a:p>
          <a:p>
            <a:pPr algn="ctr">
              <a:buFont typeface="Wingdings" panose="05000000000000000000" pitchFamily="2" charset="2"/>
              <a:buChar char="ü"/>
            </a:pPr>
            <a:endParaRPr lang="ka-GE" sz="14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endParaRPr lang="ka-GE" sz="1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18% </a:t>
            </a: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შემთხვევაში</a:t>
            </a: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შეწყდა გამოძიება დანაშაულის ნიშნების არარსებობის მოტივით</a:t>
            </a:r>
          </a:p>
          <a:p>
            <a:pPr marL="0" indent="0" algn="ctr">
              <a:buNone/>
            </a:pPr>
            <a:endParaRPr lang="ka-GE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  <a:p>
            <a:pPr algn="ctr">
              <a:buFont typeface="Wingdings" panose="05000000000000000000" pitchFamily="2" charset="2"/>
              <a:buChar char="ü"/>
            </a:pP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20% </a:t>
            </a: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შემთხვევაში</a:t>
            </a: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  <a:r>
              <a:rPr lang="ka-GE" sz="18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გრძელდება გამოძიება</a:t>
            </a:r>
          </a:p>
          <a:p>
            <a:pPr marL="457200" indent="-457200">
              <a:buFont typeface="Wingdings" panose="05000000000000000000" pitchFamily="2" charset="2"/>
              <a:buChar char="q"/>
            </a:pPr>
            <a:endParaRPr lang="ka-GE" sz="1800" dirty="0" smtClean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12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1621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graphicFrame>
        <p:nvGraphicFramePr>
          <p:cNvPr id="10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16146598"/>
              </p:ext>
            </p:extLst>
          </p:nvPr>
        </p:nvGraphicFramePr>
        <p:xfrm>
          <a:off x="161365" y="1075688"/>
          <a:ext cx="5257800" cy="23667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Content Placeholder 2"/>
          <p:cNvSpPr txBox="1">
            <a:spLocks/>
          </p:cNvSpPr>
          <p:nvPr/>
        </p:nvSpPr>
        <p:spPr>
          <a:xfrm>
            <a:off x="161366" y="5298142"/>
            <a:ext cx="8565776" cy="389964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ka-GE" sz="1700" dirty="0" smtClean="0"/>
              <a:t>1 შემთხვევაში სავარაუდო დამნაშავე იყო ქალი, </a:t>
            </a:r>
            <a:r>
              <a:rPr lang="ka-GE" sz="1700" dirty="0"/>
              <a:t>ყველა დანარჩენ შემთხვევაში </a:t>
            </a:r>
            <a:r>
              <a:rPr lang="ka-GE" sz="1700" dirty="0" smtClean="0"/>
              <a:t>-</a:t>
            </a:r>
            <a:r>
              <a:rPr lang="en-US" sz="1700" dirty="0" smtClean="0"/>
              <a:t> </a:t>
            </a:r>
            <a:r>
              <a:rPr lang="ka-GE" sz="1700" dirty="0" smtClean="0"/>
              <a:t>კაცი</a:t>
            </a:r>
          </a:p>
          <a:p>
            <a:endParaRPr lang="en-US" dirty="0"/>
          </a:p>
        </p:txBody>
      </p:sp>
      <p:sp>
        <p:nvSpPr>
          <p:cNvPr id="12" name="Content Placeholder 7"/>
          <p:cNvSpPr txBox="1">
            <a:spLocks/>
          </p:cNvSpPr>
          <p:nvPr/>
        </p:nvSpPr>
        <p:spPr>
          <a:xfrm>
            <a:off x="5727032" y="1071883"/>
            <a:ext cx="3000109" cy="4091788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/>
          <a:lstStyle>
            <a:lvl1pPr marL="201191" indent="-201191" algn="l" defTabSz="804763" rtl="0" eaLnBrk="1" latinLnBrk="0" hangingPunct="1">
              <a:lnSpc>
                <a:spcPct val="90000"/>
              </a:lnSpc>
              <a:spcBef>
                <a:spcPts val="880"/>
              </a:spcBef>
              <a:buFont typeface="Arial" panose="020B0604020202020204" pitchFamily="34" charset="0"/>
              <a:buChar char="•"/>
              <a:defRPr sz="246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3573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2112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954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7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408336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0718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13099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615481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017863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420245" indent="-201191" algn="l" defTabSz="804763" rtl="0" eaLnBrk="1" latinLnBrk="0" hangingPunct="1">
              <a:lnSpc>
                <a:spcPct val="90000"/>
              </a:lnSpc>
              <a:spcBef>
                <a:spcPts val="440"/>
              </a:spcBef>
              <a:buFont typeface="Arial" panose="020B0604020202020204" pitchFamily="34" charset="0"/>
              <a:buChar char="•"/>
              <a:defRPr sz="1584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ka-GE" sz="1600" b="1" dirty="0" smtClean="0"/>
              <a:t>ბრალდებულის ეროვნება:</a:t>
            </a:r>
            <a:endParaRPr lang="en-US" sz="1600" b="1" dirty="0" smtClean="0">
              <a:latin typeface="HelveticaNeueLTGEOW82-45Lt" panose="020B0403020202020204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ka-GE" sz="200" dirty="0" smtClean="0"/>
          </a:p>
          <a:p>
            <a:pPr marL="7429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1600" dirty="0" smtClean="0"/>
              <a:t>ქართველი - 54%</a:t>
            </a:r>
          </a:p>
          <a:p>
            <a:pPr marL="739775" indent="-282575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ka-GE" sz="1000" dirty="0" smtClean="0"/>
          </a:p>
          <a:p>
            <a:pPr marL="7429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1600" dirty="0" smtClean="0"/>
              <a:t>აზერბაიჯანელი - 45%</a:t>
            </a:r>
          </a:p>
          <a:p>
            <a:pPr marL="739775" indent="-282575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ka-GE" sz="1000" dirty="0" smtClean="0"/>
          </a:p>
          <a:p>
            <a:pPr marL="742950" indent="-285750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1600" dirty="0" smtClean="0"/>
              <a:t>სომეხი - 1%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ka-GE" sz="14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a-GE" sz="1600" b="1" dirty="0" smtClean="0"/>
              <a:t>დაზარალებულის ეროვნება: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ka-GE" sz="200" b="1" dirty="0" smtClean="0"/>
          </a:p>
          <a:p>
            <a:pPr marL="742950" indent="-285750">
              <a:buFont typeface="Wingdings" panose="05000000000000000000" pitchFamily="2" charset="2"/>
              <a:buChar char="ü"/>
            </a:pPr>
            <a:r>
              <a:rPr lang="ka-GE" sz="1600" dirty="0"/>
              <a:t>ქართველი - 55%</a:t>
            </a:r>
          </a:p>
          <a:p>
            <a:pPr marL="739775" indent="-282575">
              <a:buFont typeface="Wingdings" panose="05000000000000000000" pitchFamily="2" charset="2"/>
              <a:buChar char="ü"/>
            </a:pPr>
            <a:endParaRPr lang="ka-GE" sz="1000" dirty="0"/>
          </a:p>
          <a:p>
            <a:pPr marL="742950" indent="-285750">
              <a:buFont typeface="Wingdings" panose="05000000000000000000" pitchFamily="2" charset="2"/>
              <a:buChar char="ü"/>
            </a:pPr>
            <a:r>
              <a:rPr lang="ka-GE" sz="1600" dirty="0"/>
              <a:t>აზერბაიჯანელი - 45</a:t>
            </a:r>
            <a:r>
              <a:rPr lang="ka-GE" sz="1600" dirty="0" smtClean="0"/>
              <a:t>%</a:t>
            </a:r>
            <a:endParaRPr lang="ka-GE" sz="1600" dirty="0"/>
          </a:p>
        </p:txBody>
      </p:sp>
      <p:graphicFrame>
        <p:nvGraphicFramePr>
          <p:cNvPr id="13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11704299"/>
              </p:ext>
            </p:extLst>
          </p:nvPr>
        </p:nvGraphicFramePr>
        <p:xfrm>
          <a:off x="165847" y="3480657"/>
          <a:ext cx="5253317" cy="16830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4" name="Picture 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36707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lang="ka-GE" sz="1700" b="1" i="0" u="none" strike="noStrike" kern="1200" spc="0" baseline="0" dirty="0">
                <a:solidFill>
                  <a:prstClr val="black">
                    <a:lumMod val="95000"/>
                    <a:lumOff val="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endParaRPr lang="ka-GE" b="1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თავისუფლების უკანონო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აღკვეთა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143)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sp>
        <p:nvSpPr>
          <p:cNvPr id="10" name="Rounded Rectangle 6"/>
          <p:cNvSpPr/>
          <p:nvPr/>
        </p:nvSpPr>
        <p:spPr>
          <a:xfrm>
            <a:off x="1156955" y="1018200"/>
            <a:ext cx="7021902" cy="58877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 smtClean="0"/>
              <a:t>2019 წელს, ქორწინების მიზნით არასრულწლოვანი გოგონების შესაძლო მოტაცების </a:t>
            </a:r>
            <a:r>
              <a:rPr lang="en-US" sz="1600" b="1" dirty="0" smtClean="0">
                <a:latin typeface="HelveticaNeueLTGEOW82-45Lt" panose="020B0403020202020204"/>
              </a:rPr>
              <a:t>56 </a:t>
            </a:r>
            <a:r>
              <a:rPr lang="ka-GE" sz="1600" b="1" dirty="0" smtClean="0"/>
              <a:t>ფაქტზე </a:t>
            </a:r>
            <a:r>
              <a:rPr lang="ka-GE" sz="1600" dirty="0" smtClean="0"/>
              <a:t>დაიწყო გამოძიება</a:t>
            </a:r>
            <a:endParaRPr lang="en-US" sz="1600" dirty="0">
              <a:latin typeface="HelveticaNeueLTGEOW82-45Lt" panose="020B0403020202020204"/>
            </a:endParaRPr>
          </a:p>
        </p:txBody>
      </p:sp>
      <p:graphicFrame>
        <p:nvGraphicFramePr>
          <p:cNvPr id="11" name="Chart 10"/>
          <p:cNvGraphicFramePr/>
          <p:nvPr>
            <p:extLst>
              <p:ext uri="{D42A27DB-BD31-4B8C-83A1-F6EECF244321}">
                <p14:modId xmlns:p14="http://schemas.microsoft.com/office/powerpoint/2010/main" val="1243072519"/>
              </p:ext>
            </p:extLst>
          </p:nvPr>
        </p:nvGraphicFramePr>
        <p:xfrm>
          <a:off x="389965" y="1828800"/>
          <a:ext cx="8343900" cy="36979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2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469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graphicFrame>
        <p:nvGraphicFramePr>
          <p:cNvPr id="12" name="Диаграмма 11"/>
          <p:cNvGraphicFramePr/>
          <p:nvPr>
            <p:extLst>
              <p:ext uri="{D42A27DB-BD31-4B8C-83A1-F6EECF244321}">
                <p14:modId xmlns:p14="http://schemas.microsoft.com/office/powerpoint/2010/main" val="702737974"/>
              </p:ext>
            </p:extLst>
          </p:nvPr>
        </p:nvGraphicFramePr>
        <p:xfrm>
          <a:off x="268941" y="981635"/>
          <a:ext cx="8579224" cy="4625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თავისუფლების უკანონო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აღკვეთა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143)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pic>
        <p:nvPicPr>
          <p:cNvPr id="8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1576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თავისუფლების უკანონო აღკვეთა (მუხლი 143)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graphicFrame>
        <p:nvGraphicFramePr>
          <p:cNvPr id="8" name="Chart 6"/>
          <p:cNvGraphicFramePr/>
          <p:nvPr>
            <p:extLst>
              <p:ext uri="{D42A27DB-BD31-4B8C-83A1-F6EECF244321}">
                <p14:modId xmlns:p14="http://schemas.microsoft.com/office/powerpoint/2010/main" val="1079130423"/>
              </p:ext>
            </p:extLst>
          </p:nvPr>
        </p:nvGraphicFramePr>
        <p:xfrm>
          <a:off x="147918" y="1048873"/>
          <a:ext cx="4235823" cy="28373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Chart 6"/>
          <p:cNvGraphicFramePr/>
          <p:nvPr>
            <p:extLst>
              <p:ext uri="{D42A27DB-BD31-4B8C-83A1-F6EECF244321}">
                <p14:modId xmlns:p14="http://schemas.microsoft.com/office/powerpoint/2010/main" val="898106848"/>
              </p:ext>
            </p:extLst>
          </p:nvPr>
        </p:nvGraphicFramePr>
        <p:xfrm>
          <a:off x="4867836" y="1048873"/>
          <a:ext cx="4276164" cy="45057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2" name="Заголовок 2"/>
          <p:cNvSpPr>
            <a:spLocks noGrp="1"/>
          </p:cNvSpPr>
          <p:nvPr>
            <p:ph type="title"/>
          </p:nvPr>
        </p:nvSpPr>
        <p:spPr>
          <a:xfrm>
            <a:off x="272716" y="4221935"/>
            <a:ext cx="4111025" cy="1332644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ka-GE" sz="1600" b="1" dirty="0" smtClean="0">
                <a:latin typeface="HelveticaNeueLTGEOW82-45Lt" panose="020B0403020202020204"/>
              </a:rPr>
              <a:t>ყველა შემთხვევაში, </a:t>
            </a:r>
            <a:r>
              <a:rPr lang="ka-GE" sz="1600" dirty="0" smtClean="0">
                <a:latin typeface="HelveticaNeueLTGEOW82-45Lt" panose="020B0403020202020204"/>
              </a:rPr>
              <a:t>შეტყობინების მიღების დღესვე დაიწყო გამოძიება</a:t>
            </a:r>
            <a:endParaRPr lang="en-US" sz="1600" dirty="0">
              <a:latin typeface="HelveticaNeueLTGEOW82-45Lt" panose="020B0403020202020204"/>
            </a:endParaRPr>
          </a:p>
        </p:txBody>
      </p:sp>
      <p:pic>
        <p:nvPicPr>
          <p:cNvPr id="10" name="Picture 9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64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ქორწინების იძულება (მუხლი 150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/>
              </a:rPr>
              <a:t>-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ე 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/>
              </a:rPr>
              <a:t>პრიმა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352925" y="1587779"/>
            <a:ext cx="7347284" cy="9940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577850" algn="just">
              <a:lnSpc>
                <a:spcPct val="150000"/>
              </a:lnSpc>
            </a:pPr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2019 </a:t>
            </a:r>
            <a:r>
              <a:rPr lang="ka-G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წელს, შესაძლო </a:t>
            </a:r>
            <a:r>
              <a:rPr lang="ka-GE" dirty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ქორწინების იძულების </a:t>
            </a:r>
            <a:r>
              <a:rPr lang="ka-GE" b="1" dirty="0">
                <a:solidFill>
                  <a:schemeClr val="tx1"/>
                </a:solidFill>
                <a:latin typeface="Sylfaen" panose="010A0502050306030303" pitchFamily="18" charset="0"/>
              </a:rPr>
              <a:t>14 </a:t>
            </a:r>
            <a:r>
              <a:rPr lang="ka-GE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ფაქტზე</a:t>
            </a:r>
            <a:r>
              <a:rPr lang="en-US" b="1" dirty="0" smtClean="0">
                <a:solidFill>
                  <a:schemeClr val="tx1"/>
                </a:solidFill>
                <a:latin typeface="Sylfaen" panose="010A0502050306030303" pitchFamily="18" charset="0"/>
              </a:rPr>
              <a:t> </a:t>
            </a:r>
            <a:r>
              <a:rPr lang="ka-GE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დაიწყო/მიმდინარეობს </a:t>
            </a:r>
            <a:r>
              <a:rPr lang="ka-GE" dirty="0">
                <a:solidFill>
                  <a:schemeClr val="tx1">
                    <a:lumMod val="75000"/>
                    <a:lumOff val="25000"/>
                  </a:schemeClr>
                </a:solidFill>
                <a:latin typeface="Sylfaen" panose="010A0502050306030303" pitchFamily="18" charset="0"/>
              </a:rPr>
              <a:t>გამოძიება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60747" y="1587780"/>
            <a:ext cx="416879" cy="99405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12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601578" y="2885421"/>
            <a:ext cx="7347285" cy="100302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511175" algn="just">
              <a:lnSpc>
                <a:spcPct val="150000"/>
              </a:lnSpc>
            </a:pPr>
            <a:r>
              <a:rPr lang="ka-GE" sz="1700" b="1" dirty="0" smtClean="0">
                <a:solidFill>
                  <a:schemeClr val="tx1"/>
                </a:solidFill>
                <a:latin typeface="+mj-lt"/>
              </a:rPr>
              <a:t>3 </a:t>
            </a:r>
            <a:r>
              <a:rPr lang="ka-GE" sz="1700" b="1" dirty="0" smtClean="0">
                <a:solidFill>
                  <a:schemeClr val="tx1"/>
                </a:solidFill>
                <a:latin typeface="+mj-lt"/>
              </a:rPr>
              <a:t>საქმეზე</a:t>
            </a:r>
            <a:r>
              <a:rPr lang="ka-GE" sz="17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ka-GE" sz="1700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სისხლისსამართლებრივი დევნა </a:t>
            </a:r>
            <a:r>
              <a:rPr lang="ka-GE" sz="1700" b="1" dirty="0" smtClean="0">
                <a:solidFill>
                  <a:schemeClr val="tx1"/>
                </a:solidFill>
                <a:latin typeface="+mj-lt"/>
              </a:rPr>
              <a:t>5 </a:t>
            </a:r>
            <a:r>
              <a:rPr lang="ka-GE" sz="1700" b="1" dirty="0">
                <a:solidFill>
                  <a:schemeClr val="tx1"/>
                </a:solidFill>
                <a:latin typeface="+mj-lt"/>
              </a:rPr>
              <a:t>პირის </a:t>
            </a:r>
            <a:r>
              <a:rPr lang="ka-GE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მიმართ</a:t>
            </a:r>
            <a:r>
              <a:rPr lang="en-US" sz="17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 </a:t>
            </a:r>
            <a:r>
              <a:rPr lang="ka-GE" sz="17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rPr>
              <a:t>დაიწყო</a:t>
            </a:r>
            <a:endParaRPr lang="ka-GE" sz="1400" dirty="0">
              <a:solidFill>
                <a:schemeClr val="tx1">
                  <a:lumMod val="75000"/>
                  <a:lumOff val="25000"/>
                </a:schemeClr>
              </a:solidFill>
              <a:latin typeface="Sylfaen (Основной текст)"/>
            </a:endParaRPr>
          </a:p>
        </p:txBody>
      </p:sp>
      <p:sp>
        <p:nvSpPr>
          <p:cNvPr id="14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902269" y="4174098"/>
            <a:ext cx="7339461" cy="9940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577850" algn="just">
              <a:lnSpc>
                <a:spcPct val="150000"/>
              </a:lnSpc>
            </a:pPr>
            <a:r>
              <a:rPr lang="ka-GE" b="1" dirty="0">
                <a:solidFill>
                  <a:schemeClr val="tx1"/>
                </a:solidFill>
              </a:rPr>
              <a:t>4 საქმეზე </a:t>
            </a:r>
            <a:r>
              <a:rPr lang="ka-G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შეწყდა გამოძიება </a:t>
            </a:r>
            <a:r>
              <a:rPr lang="ka-GE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დანაშაულის ნიშნების არარსებობის </a:t>
            </a:r>
            <a:r>
              <a:rPr lang="ka-GE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გამო</a:t>
            </a:r>
            <a:endParaRPr lang="ka-GE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905868" y="4174098"/>
            <a:ext cx="424701" cy="99405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pic>
        <p:nvPicPr>
          <p:cNvPr id="16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  <p:sp>
        <p:nvSpPr>
          <p:cNvPr id="17" name="Прямоугольник 10"/>
          <p:cNvSpPr/>
          <p:nvPr/>
        </p:nvSpPr>
        <p:spPr>
          <a:xfrm>
            <a:off x="569186" y="2885420"/>
            <a:ext cx="416879" cy="99405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729984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347095444"/>
              </p:ext>
            </p:extLst>
          </p:nvPr>
        </p:nvGraphicFramePr>
        <p:xfrm>
          <a:off x="268941" y="981635"/>
          <a:ext cx="8579224" cy="46257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564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ქორწინების იძულება 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(მუხლი 150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/>
              </a:rPr>
              <a:t>-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ე 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/>
              </a:rPr>
              <a:t>პრიმა)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185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94130"/>
            <a:ext cx="9144000" cy="612980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9151412"/>
              </p:ext>
            </p:extLst>
          </p:nvPr>
        </p:nvGraphicFramePr>
        <p:xfrm>
          <a:off x="551329" y="981634"/>
          <a:ext cx="8014447" cy="46123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564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ქორწინების იძულება 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(მუხლი 150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/>
              </a:rPr>
              <a:t>-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ე 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/>
              </a:rPr>
              <a:t>პრიმა)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23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atin typeface="Sylfaen (Заголовки)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0" y="256493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ქორწინების იძულება 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(მუხლი 150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/>
              </a:rPr>
              <a:t>-</a:t>
            </a:r>
            <a:r>
              <a:rPr lang="ka-GE" sz="28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ე </a:t>
            </a:r>
            <a:r>
              <a:rPr lang="ka-GE" sz="2800" b="1" dirty="0" smtClean="0">
                <a:solidFill>
                  <a:schemeClr val="bg1"/>
                </a:solidFill>
                <a:latin typeface="HelveticaNeueLTGEOW82-45Lt" panose="020B0403020202020204"/>
              </a:rPr>
              <a:t>პრიმა)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1962359403"/>
              </p:ext>
            </p:extLst>
          </p:nvPr>
        </p:nvGraphicFramePr>
        <p:xfrm>
          <a:off x="309283" y="2447364"/>
          <a:ext cx="4545106" cy="3146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6" name="Content Placeholder 3"/>
          <p:cNvSpPr txBox="1">
            <a:spLocks/>
          </p:cNvSpPr>
          <p:nvPr/>
        </p:nvSpPr>
        <p:spPr>
          <a:xfrm>
            <a:off x="309282" y="1153918"/>
            <a:ext cx="4585447" cy="118587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1700" b="1" dirty="0" smtClean="0">
                <a:latin typeface="Sylfaen (Заголовки)"/>
              </a:rPr>
              <a:t>10 </a:t>
            </a:r>
            <a:r>
              <a:rPr lang="ka-GE" sz="1700" b="1" dirty="0" smtClean="0">
                <a:latin typeface="Sylfaen (Заголовки)"/>
              </a:rPr>
              <a:t>საქმეზე, </a:t>
            </a:r>
            <a:r>
              <a:rPr lang="ka-GE" sz="1700" dirty="0" smtClean="0">
                <a:latin typeface="Sylfaen (Заголовки)"/>
              </a:rPr>
              <a:t>რომლებზეც მიმდინარეობს გამოძიება ან/და კონკრეტული პირების მიმართ დაიწყო სისხლისსამართლებრივი დევნა, სავარაუდო დაზარალებულების ეროვნება და ასაკი</a:t>
            </a:r>
          </a:p>
        </p:txBody>
      </p:sp>
      <p:sp>
        <p:nvSpPr>
          <p:cNvPr id="17" name="Content Placeholder 2"/>
          <p:cNvSpPr txBox="1">
            <a:spLocks/>
          </p:cNvSpPr>
          <p:nvPr/>
        </p:nvSpPr>
        <p:spPr>
          <a:xfrm>
            <a:off x="5103159" y="1922615"/>
            <a:ext cx="3792071" cy="2845286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1600" dirty="0"/>
              <a:t>არასრულწლოვანი ყველა საქმეში </a:t>
            </a:r>
            <a:r>
              <a:rPr lang="ka-GE" sz="1600" dirty="0" smtClean="0"/>
              <a:t>საპროცესო წარმომადგენლის </a:t>
            </a:r>
            <a:r>
              <a:rPr lang="ka-GE" sz="1600" dirty="0"/>
              <a:t>მონაწილეობით </a:t>
            </a:r>
            <a:r>
              <a:rPr lang="ka-GE" sz="1600" dirty="0" smtClean="0"/>
              <a:t>გამოიკითხა</a:t>
            </a:r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endParaRPr lang="ka-GE" sz="1600" dirty="0"/>
          </a:p>
          <a:p>
            <a:pPr algn="ctr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ka-GE" sz="1600" dirty="0" smtClean="0"/>
              <a:t>უმეტეს შემთხვევაში, საპროცესო წარმომადგენელი მეურვეობისა და მზრუნველობის ორგანოს მიერ წარმოდგენილი კანდიდატი (სოციალური მუშაკი) იყო, ხოლო 2 შემთხვევაში - სანდო პირი</a:t>
            </a:r>
            <a:endParaRPr lang="en-US" sz="1600" dirty="0" smtClean="0"/>
          </a:p>
        </p:txBody>
      </p:sp>
      <p:pic>
        <p:nvPicPr>
          <p:cNvPr id="11" name="Picture 9"/>
          <p:cNvPicPr/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4354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215153" y="1032061"/>
            <a:ext cx="8760405" cy="4582676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ბავშვობის ასაკში ქორწინების პრევენცია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ka-GE" sz="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ბავშვობის ასაკში ქორწინების მიზნით ჩადენილი დანაშაულების ადრეულ ეტაპზე გამოვლენა/დროული რეაგირება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ka-GE" sz="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ბავშვობის ასაკში ქორწინებასთან დაკავშირებულ დანაშაულებზე ეფექტიანი გამოძიების უზრუნველყოფა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ka-GE" sz="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დაზარალებულის შესაბამის სერვისებში გადამისამართება</a:t>
            </a: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 Light" panose="020F0302020204030204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endParaRPr kumimoji="0" lang="ka-GE" sz="100" b="0" i="0" u="none" strike="noStrike" kern="120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Sylfaen" panose="010A0502050306030303" pitchFamily="18" charset="0"/>
              <a:ea typeface="+mn-ea"/>
              <a:cs typeface="+mn-cs"/>
            </a:endParaRPr>
          </a:p>
          <a:p>
            <a:pPr marL="342900" marR="0" lvl="0" indent="-342900" algn="ctr" defTabSz="685800" rtl="0" eaLnBrk="1" fontAlgn="auto" latinLnBrk="0" hangingPunct="1">
              <a:lnSpc>
                <a:spcPct val="15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kumimoji="0" lang="ka-GE" sz="1800" b="0" i="0" u="none" strike="noStrike" kern="120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lfaen" panose="010A0502050306030303" pitchFamily="18" charset="0"/>
                <a:ea typeface="+mn-ea"/>
                <a:cs typeface="+mn-cs"/>
              </a:rPr>
              <a:t>რელევანტურ სახელმწიფო უწყებებსა და არასამთავრობო სექტორს შორის ეფექტიანი კომუნიკაცია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0" y="269939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მ ი ზ ნ ე ბ ი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pic>
        <p:nvPicPr>
          <p:cNvPr id="12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667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8968" y="270759"/>
            <a:ext cx="8815137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5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განხორციელებული აქტივობები და მიღწეული შედეგები</a:t>
            </a:r>
            <a:endParaRPr lang="en-US" sz="25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152400" y="1114052"/>
            <a:ext cx="8839200" cy="4440892"/>
          </a:xfrm>
          <a:prstGeom prst="rect">
            <a:avLst/>
          </a:prstGeom>
          <a:ln>
            <a:solidFill>
              <a:schemeClr val="bg2">
                <a:lumMod val="9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ka-GE" sz="1000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გამომძიებლებისათვის მომზადდა სახელმძღვანელო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რეკომენდაცია ადრეულ </a:t>
            </a: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ასაკში ქორწინების მოტივით ჩადენილ დანაშაულთა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ეფექტიან გამოძიებაზე </a:t>
            </a:r>
            <a:endParaRPr lang="ka-GE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</a:pPr>
            <a:endParaRPr lang="ka-GE" sz="500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გაიზარდა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ფაქტებზე დროული რეაგირების, ასევე, </a:t>
            </a: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გამოძიების ხარისხი</a:t>
            </a: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endParaRPr lang="ka-GE" sz="500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ჩატარდა საინფორმაციო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კამპანია, </a:t>
            </a: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სახელწოდებით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- </a:t>
            </a:r>
            <a:r>
              <a:rPr lang="ka-GE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#ნუწაართმევბავშვობას</a:t>
            </a:r>
            <a:endParaRPr lang="ka-GE" b="1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</a:pPr>
            <a:endParaRPr lang="ka-GE" sz="500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  <a:p>
            <a:pPr marL="228600" indent="-228600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გაუმჯობესდა კოორდინაცია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სერვისების </a:t>
            </a:r>
            <a:r>
              <a:rPr lang="ka-GE" dirty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მიმწოდებელ სახელმწიფო </a:t>
            </a:r>
            <a:r>
              <a:rPr lang="ka-GE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Sylfaen (Основной текст)"/>
              </a:rPr>
              <a:t>სტრუქტურებთან</a:t>
            </a:r>
            <a:endParaRPr lang="ka-GE" dirty="0">
              <a:solidFill>
                <a:schemeClr val="tx1">
                  <a:lumMod val="85000"/>
                  <a:lumOff val="15000"/>
                </a:schemeClr>
              </a:solidFill>
              <a:latin typeface="Sylfaen (Основной текст)"/>
            </a:endParaRPr>
          </a:p>
        </p:txBody>
      </p:sp>
      <p:pic>
        <p:nvPicPr>
          <p:cNvPr id="12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24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494"/>
          <a:stretch/>
        </p:blipFill>
        <p:spPr>
          <a:xfrm>
            <a:off x="0" y="0"/>
            <a:ext cx="9144000" cy="602555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2828122"/>
            <a:ext cx="7611037" cy="654666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0409" y="1070330"/>
            <a:ext cx="1766582" cy="1390481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147921" y="2828122"/>
            <a:ext cx="7301752" cy="641218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804763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28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</a:pPr>
            <a:r>
              <a:rPr lang="ka-GE" sz="2600" dirty="0">
                <a:solidFill>
                  <a:schemeClr val="bg1"/>
                </a:solidFill>
                <a:latin typeface="HelveticaNeueLTGEOW82-45Lt" panose="020B0403020202020204"/>
              </a:rPr>
              <a:t>მ</a:t>
            </a:r>
            <a:r>
              <a:rPr lang="ka-GE" sz="2600" dirty="0" smtClean="0">
                <a:solidFill>
                  <a:schemeClr val="bg1"/>
                </a:solidFill>
                <a:latin typeface="HelveticaNeueLTGEOW82-45Lt" panose="020B0403020202020204"/>
              </a:rPr>
              <a:t>ადლობა ყურადღებისთვის</a:t>
            </a:r>
            <a:r>
              <a:rPr lang="en-US" sz="2600" dirty="0" smtClean="0">
                <a:solidFill>
                  <a:schemeClr val="bg1"/>
                </a:solidFill>
                <a:latin typeface="HelveticaNeueLTGEOW82-45Lt" panose="020B0403020202020204"/>
              </a:rPr>
              <a:t> !</a:t>
            </a:r>
            <a:endParaRPr lang="ka-GE" sz="2600" dirty="0" smtClean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</p:spTree>
    <p:extLst>
      <p:ext uri="{BB962C8B-B14F-4D97-AF65-F5344CB8AC3E}">
        <p14:creationId xmlns:p14="http://schemas.microsoft.com/office/powerpoint/2010/main" val="1960752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გამოძიების დაწყების მაჩვენებელი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graphicFrame>
        <p:nvGraphicFramePr>
          <p:cNvPr id="12" name="Диаграмма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18865555"/>
              </p:ext>
            </p:extLst>
          </p:nvPr>
        </p:nvGraphicFramePr>
        <p:xfrm>
          <a:off x="776567" y="1870258"/>
          <a:ext cx="7590866" cy="36564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Rectangle 27"/>
          <p:cNvSpPr/>
          <p:nvPr/>
        </p:nvSpPr>
        <p:spPr>
          <a:xfrm>
            <a:off x="806823" y="1049900"/>
            <a:ext cx="7530353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920" b="0" i="0" u="none" strike="noStrike" kern="1200" spc="0" baseline="0">
                <a:solidFill>
                  <a:prstClr val="black"/>
                </a:solidFill>
                <a:latin typeface="HelveticaNeueLTGEOW82-45Lt" panose="020B0403020202020204" pitchFamily="34" charset="0"/>
                <a:ea typeface="+mn-ea"/>
                <a:cs typeface="+mn-cs"/>
              </a:defRPr>
            </a:pPr>
            <a:r>
              <a:rPr lang="ka-GE" sz="17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 pitchFamily="34" charset="0"/>
              </a:rPr>
              <a:t>ბავშვობის ასაკში ქორწინების მოტივით დანაშაულის შესაძლო ჩადენის მაჩვენებელი წლების მიხედვით</a:t>
            </a:r>
          </a:p>
        </p:txBody>
      </p:sp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25998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88232" y="262565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გამოძიების დაწყების მაჩვენებელი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grpSp>
        <p:nvGrpSpPr>
          <p:cNvPr id="8" name="Group 9"/>
          <p:cNvGrpSpPr/>
          <p:nvPr/>
        </p:nvGrpSpPr>
        <p:grpSpPr>
          <a:xfrm>
            <a:off x="429357" y="2609943"/>
            <a:ext cx="2253465" cy="2029292"/>
            <a:chOff x="240268" y="1726933"/>
            <a:chExt cx="1428392" cy="1428392"/>
          </a:xfrm>
          <a:solidFill>
            <a:schemeClr val="bg1">
              <a:lumMod val="9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0" name="Rounded Rectangle 16"/>
            <p:cNvSpPr/>
            <p:nvPr/>
          </p:nvSpPr>
          <p:spPr>
            <a:xfrm>
              <a:off x="240268" y="1726933"/>
              <a:ext cx="1428392" cy="1428392"/>
            </a:xfrm>
            <a:prstGeom prst="roundRect">
              <a:avLst>
                <a:gd name="adj" fmla="val 10000"/>
              </a:avLst>
            </a:prstGeom>
            <a:solidFill>
              <a:srgbClr val="4F8699"/>
            </a:solidFill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 txBox="1"/>
            <p:nvPr/>
          </p:nvSpPr>
          <p:spPr>
            <a:xfrm>
              <a:off x="276923" y="1810605"/>
              <a:ext cx="1344720" cy="1268999"/>
            </a:xfrm>
            <a:prstGeom prst="rect">
              <a:avLst/>
            </a:prstGeom>
            <a:grpFill/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t" anchorCtr="0">
              <a:noAutofit/>
            </a:bodyPr>
            <a:lstStyle/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2000" b="1" u="sng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140-ე მუხლი</a:t>
              </a: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900" kern="12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105 </a:t>
              </a:r>
              <a:r>
                <a:rPr lang="ka-GE" sz="1900" kern="12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ფაქტი</a:t>
              </a:r>
              <a:endParaRPr lang="ka-GE" sz="1900" kern="1200" dirty="0" smtClean="0">
                <a:solidFill>
                  <a:schemeClr val="tx1"/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kern="12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</p:txBody>
        </p:sp>
      </p:grpSp>
      <p:grpSp>
        <p:nvGrpSpPr>
          <p:cNvPr id="12" name="Group 9"/>
          <p:cNvGrpSpPr/>
          <p:nvPr/>
        </p:nvGrpSpPr>
        <p:grpSpPr>
          <a:xfrm>
            <a:off x="3445267" y="2623390"/>
            <a:ext cx="2253465" cy="2029292"/>
            <a:chOff x="240268" y="1726933"/>
            <a:chExt cx="1428392" cy="1428392"/>
          </a:xfrm>
          <a:solidFill>
            <a:schemeClr val="bg1">
              <a:lumMod val="9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3" name="Rounded Rectangle 16"/>
            <p:cNvSpPr/>
            <p:nvPr/>
          </p:nvSpPr>
          <p:spPr>
            <a:xfrm>
              <a:off x="240268" y="1726933"/>
              <a:ext cx="1428392" cy="1428392"/>
            </a:xfrm>
            <a:prstGeom prst="roundRect">
              <a:avLst>
                <a:gd name="adj" fmla="val 10000"/>
              </a:avLst>
            </a:prstGeom>
            <a:solidFill>
              <a:srgbClr val="4F8699"/>
            </a:solidFill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 txBox="1"/>
            <p:nvPr/>
          </p:nvSpPr>
          <p:spPr>
            <a:xfrm>
              <a:off x="276923" y="1810605"/>
              <a:ext cx="1344720" cy="1259534"/>
            </a:xfrm>
            <a:prstGeom prst="rect">
              <a:avLst/>
            </a:prstGeom>
            <a:grpFill/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t" anchorCtr="0">
              <a:noAutofit/>
            </a:bodyPr>
            <a:lstStyle/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n-US" sz="2000" b="1" u="sng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14</a:t>
              </a:r>
              <a:r>
                <a:rPr lang="en-US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/>
                </a:rPr>
                <a:t>3</a:t>
              </a: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-ე მუხლი</a:t>
              </a: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9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56</a:t>
              </a:r>
              <a:r>
                <a:rPr lang="ka-GE" sz="19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 ფაქტი</a:t>
              </a:r>
              <a:endParaRPr lang="ka-GE" sz="1900" kern="1200" dirty="0" smtClean="0">
                <a:solidFill>
                  <a:schemeClr val="tx1"/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kern="12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</p:txBody>
        </p:sp>
      </p:grpSp>
      <p:grpSp>
        <p:nvGrpSpPr>
          <p:cNvPr id="15" name="Group 9"/>
          <p:cNvGrpSpPr/>
          <p:nvPr/>
        </p:nvGrpSpPr>
        <p:grpSpPr>
          <a:xfrm>
            <a:off x="6434996" y="2609943"/>
            <a:ext cx="2253465" cy="2029292"/>
            <a:chOff x="240268" y="1726933"/>
            <a:chExt cx="1428392" cy="1428392"/>
          </a:xfrm>
          <a:solidFill>
            <a:schemeClr val="bg1">
              <a:lumMod val="9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16" name="Rounded Rectangle 16"/>
            <p:cNvSpPr/>
            <p:nvPr/>
          </p:nvSpPr>
          <p:spPr>
            <a:xfrm>
              <a:off x="240268" y="1726933"/>
              <a:ext cx="1428392" cy="1428392"/>
            </a:xfrm>
            <a:prstGeom prst="roundRect">
              <a:avLst>
                <a:gd name="adj" fmla="val 10000"/>
              </a:avLst>
            </a:prstGeom>
            <a:solidFill>
              <a:srgbClr val="4F8699"/>
            </a:solidFill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 txBox="1"/>
            <p:nvPr/>
          </p:nvSpPr>
          <p:spPr>
            <a:xfrm>
              <a:off x="276923" y="1810605"/>
              <a:ext cx="1344720" cy="1250069"/>
            </a:xfrm>
            <a:prstGeom prst="rect">
              <a:avLst/>
            </a:prstGeom>
            <a:grpFill/>
            <a:ln>
              <a:solidFill>
                <a:srgbClr val="4F8699"/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9060" tIns="99060" rIns="99060" bIns="99060" numCol="1" spcCol="1270" anchor="t" anchorCtr="0">
              <a:noAutofit/>
            </a:bodyPr>
            <a:lstStyle/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b="1" dirty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1</a:t>
              </a:r>
              <a:r>
                <a:rPr lang="en-US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/>
                </a:rPr>
                <a:t>50</a:t>
              </a: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/>
                </a:rPr>
                <a:t>-ე</a:t>
              </a:r>
              <a:r>
                <a:rPr lang="ka-GE" b="1" baseline="30000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/>
                </a:rPr>
                <a:t> </a:t>
              </a:r>
              <a:r>
                <a:rPr lang="ka-GE" sz="2000" b="1" dirty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პრიმა</a:t>
              </a:r>
              <a:endParaRPr lang="ka-GE" sz="2000" dirty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ka-GE" sz="2000" b="1" dirty="0" smtClean="0">
                  <a:solidFill>
                    <a:schemeClr val="bg2">
                      <a:lumMod val="25000"/>
                    </a:schemeClr>
                  </a:solidFill>
                  <a:latin typeface="HelveticaNeueLTGEOW82-45Lt" panose="020B0403020202020204" pitchFamily="34" charset="0"/>
                </a:rPr>
                <a:t>მუხლი</a:t>
              </a: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n-US" sz="19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14</a:t>
              </a:r>
              <a:r>
                <a:rPr lang="ka-GE" sz="1900" dirty="0" smtClean="0">
                  <a:solidFill>
                    <a:schemeClr val="tx1"/>
                  </a:solidFill>
                  <a:latin typeface="HelveticaNeueLTGEOW82-45Lt" panose="020B0403020202020204"/>
                </a:rPr>
                <a:t> ფაქტი</a:t>
              </a:r>
              <a:endParaRPr lang="ka-GE" sz="1900" kern="1200" dirty="0" smtClean="0">
                <a:solidFill>
                  <a:schemeClr val="tx1"/>
                </a:solidFill>
                <a:latin typeface="HelveticaNeueLTGEOW82-45Lt" panose="020B0403020202020204" pitchFamily="34" charset="0"/>
              </a:endParaRPr>
            </a:p>
            <a:p>
              <a:pPr marL="0" lvl="1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ka-GE" sz="2000" kern="1200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endParaRPr>
            </a:p>
          </p:txBody>
        </p:sp>
      </p:grpSp>
      <p:sp>
        <p:nvSpPr>
          <p:cNvPr id="18" name="Rectangle 27"/>
          <p:cNvSpPr/>
          <p:nvPr/>
        </p:nvSpPr>
        <p:spPr>
          <a:xfrm>
            <a:off x="242047" y="1332288"/>
            <a:ext cx="8458200" cy="6832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92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ka-GE" dirty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rPr>
              <a:t>2019 </a:t>
            </a:r>
            <a:r>
              <a:rPr lang="ka-GE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rPr>
              <a:t>წელს დანაშაულის </a:t>
            </a:r>
            <a:r>
              <a:rPr lang="ka-GE" dirty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rPr>
              <a:t>შესაძლო ჩადენის </a:t>
            </a:r>
            <a:r>
              <a:rPr lang="ka-G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GEOW82-45Lt" panose="020B0403020202020204" pitchFamily="34" charset="0"/>
              </a:rPr>
              <a:t>175</a:t>
            </a:r>
            <a:r>
              <a:rPr lang="ka-GE" dirty="0">
                <a:solidFill>
                  <a:srgbClr val="FF0000"/>
                </a:solidFill>
                <a:latin typeface="HelveticaNeueLTGEOW82-45Lt" panose="020B0403020202020204" pitchFamily="34" charset="0"/>
              </a:rPr>
              <a:t> ფაქტი </a:t>
            </a:r>
            <a:r>
              <a:rPr lang="ka-GE" dirty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rPr>
              <a:t>დაფიქსირდა, რომლის </a:t>
            </a:r>
            <a:r>
              <a:rPr lang="ka-GE" dirty="0" smtClean="0">
                <a:solidFill>
                  <a:schemeClr val="bg2">
                    <a:lumMod val="25000"/>
                  </a:schemeClr>
                </a:solidFill>
                <a:latin typeface="HelveticaNeueLTGEOW82-45Lt" panose="020B0403020202020204" pitchFamily="34" charset="0"/>
              </a:rPr>
              <a:t>მოტივი ბავშვთან ქორწინება იყო</a:t>
            </a:r>
            <a:endParaRPr lang="ka-GE" dirty="0">
              <a:solidFill>
                <a:schemeClr val="bg2">
                  <a:lumMod val="25000"/>
                </a:schemeClr>
              </a:solidFill>
              <a:latin typeface="HelveticaNeueLTGEOW82-45Lt" panose="020B0403020202020204" pitchFamily="34" charset="0"/>
            </a:endParaRPr>
          </a:p>
        </p:txBody>
      </p:sp>
      <p:pic>
        <p:nvPicPr>
          <p:cNvPr id="19" name="Picture 9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2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graphicFrame>
        <p:nvGraphicFramePr>
          <p:cNvPr id="8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71207057"/>
              </p:ext>
            </p:extLst>
          </p:nvPr>
        </p:nvGraphicFramePr>
        <p:xfrm>
          <a:off x="623607" y="941294"/>
          <a:ext cx="7896785" cy="375173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1" name="Title 1"/>
          <p:cNvSpPr txBox="1">
            <a:spLocks/>
          </p:cNvSpPr>
          <p:nvPr/>
        </p:nvSpPr>
        <p:spPr>
          <a:xfrm>
            <a:off x="753034" y="4921624"/>
            <a:ext cx="7651377" cy="61775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800" b="1" dirty="0" smtClean="0">
                <a:latin typeface="HelveticaNeueLTGEOW82-45Lt" panose="020B0403020202020204"/>
              </a:rPr>
              <a:t>105</a:t>
            </a:r>
            <a:r>
              <a:rPr lang="ka-GE" sz="1800" b="1" dirty="0" smtClean="0">
                <a:latin typeface="HelveticaNeueLTGEOW82-45Lt" panose="020B0403020202020204"/>
              </a:rPr>
              <a:t> (70%)</a:t>
            </a:r>
            <a:r>
              <a:rPr lang="en-US" sz="1800" b="1" dirty="0" smtClean="0">
                <a:latin typeface="HelveticaNeueLTGEOW82-45Lt" panose="020B0403020202020204"/>
              </a:rPr>
              <a:t> </a:t>
            </a:r>
            <a:r>
              <a:rPr lang="ka-G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HelveticaNeueLTGEOW82-45Lt" panose="020B0403020202020204"/>
              </a:rPr>
              <a:t>საქმეზე გამოიკვეთა სავარაუდო დანაშაულის ჩადენისას ბავშვთან ქორწინების მოტივი</a:t>
            </a:r>
            <a:endParaRPr lang="en-US" sz="1800" dirty="0">
              <a:solidFill>
                <a:schemeClr val="tx1">
                  <a:lumMod val="85000"/>
                  <a:lumOff val="15000"/>
                </a:schemeClr>
              </a:solidFill>
              <a:latin typeface="HelveticaNeueLTGEOW82-45Lt" panose="020B0403020202020204"/>
            </a:endParaRPr>
          </a:p>
        </p:txBody>
      </p:sp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32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graphicFrame>
        <p:nvGraphicFramePr>
          <p:cNvPr id="8" name="Chart 5"/>
          <p:cNvGraphicFramePr/>
          <p:nvPr>
            <p:extLst>
              <p:ext uri="{D42A27DB-BD31-4B8C-83A1-F6EECF244321}">
                <p14:modId xmlns:p14="http://schemas.microsoft.com/office/powerpoint/2010/main" val="894367575"/>
              </p:ext>
            </p:extLst>
          </p:nvPr>
        </p:nvGraphicFramePr>
        <p:xfrm>
          <a:off x="484094" y="1156581"/>
          <a:ext cx="8081682" cy="45047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955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-107576"/>
            <a:ext cx="9144000" cy="614325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 pitchFamily="34" charset="0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 pitchFamily="34" charset="0"/>
            </a:endParaRPr>
          </a:p>
        </p:txBody>
      </p:sp>
      <p:sp>
        <p:nvSpPr>
          <p:cNvPr id="10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12335" y="1590805"/>
            <a:ext cx="3285563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ქვემო ქართლი - 24%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50% მარნეულში</a:t>
            </a:r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HelveticaNeueLTGEOW82-45Lt" panose="020B040302020202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17960" y="1590806"/>
            <a:ext cx="206710" cy="61753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23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12334" y="2377191"/>
            <a:ext cx="3285563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კახეთი - 15%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53% ლაგოდეხში</a:t>
            </a:r>
          </a:p>
        </p:txBody>
      </p:sp>
      <p:sp>
        <p:nvSpPr>
          <p:cNvPr id="24" name="Прямоугольник 23"/>
          <p:cNvSpPr/>
          <p:nvPr/>
        </p:nvSpPr>
        <p:spPr>
          <a:xfrm>
            <a:off x="212335" y="2377191"/>
            <a:ext cx="212335" cy="61753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12334" y="3160421"/>
            <a:ext cx="3285563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აჭარა - 13%</a:t>
            </a:r>
          </a:p>
          <a:p>
            <a:pPr marL="228600">
              <a:lnSpc>
                <a:spcPct val="150000"/>
              </a:lnSpc>
            </a:pPr>
            <a:r>
              <a:rPr lang="ka-GE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58% ქობულეთში</a:t>
            </a:r>
            <a:endParaRPr lang="ka-GE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212334" y="3160421"/>
            <a:ext cx="212336" cy="61753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12333" y="3943651"/>
            <a:ext cx="3285564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შიდა ქართლი - 10%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55% კასპში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12334" y="3943652"/>
            <a:ext cx="212336" cy="61753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212333" y="4726881"/>
            <a:ext cx="3285564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სამეგრელო-ზემო სვანეთი - 10%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</a:t>
            </a:r>
            <a:r>
              <a:rPr lang="ka-GE" sz="15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55% ზუგდიდში</a:t>
            </a:r>
            <a:endParaRPr lang="ka-GE" sz="1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212332" y="4726882"/>
            <a:ext cx="212337" cy="617535"/>
          </a:xfrm>
          <a:prstGeom prst="rect">
            <a:avLst/>
          </a:prstGeom>
          <a:solidFill>
            <a:srgbClr val="185E7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1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4563033" y="1592915"/>
            <a:ext cx="3294529" cy="61542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/>
            <a:r>
              <a:rPr lang="ka-GE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იმერეთი, რაჭა-ლეჩხუმი, ქვემო სვანეთი - 10%</a:t>
            </a:r>
          </a:p>
          <a:p>
            <a:pPr marL="228600"/>
            <a:r>
              <a:rPr lang="ka-GE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30% ხონში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4568657" y="1592916"/>
            <a:ext cx="229123" cy="615425"/>
          </a:xfrm>
          <a:prstGeom prst="rect">
            <a:avLst/>
          </a:prstGeom>
          <a:solidFill>
            <a:srgbClr val="5A99AF"/>
          </a:solidFill>
          <a:ln>
            <a:solidFill>
              <a:srgbClr val="5A9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3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4582109" y="2374950"/>
            <a:ext cx="3275453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გურია - 9%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56% ოზურგეთში</a:t>
            </a:r>
          </a:p>
        </p:txBody>
      </p:sp>
      <p:sp>
        <p:nvSpPr>
          <p:cNvPr id="34" name="Прямоугольник 33"/>
          <p:cNvSpPr/>
          <p:nvPr/>
        </p:nvSpPr>
        <p:spPr>
          <a:xfrm>
            <a:off x="4563033" y="2374951"/>
            <a:ext cx="234750" cy="617535"/>
          </a:xfrm>
          <a:prstGeom prst="rect">
            <a:avLst/>
          </a:prstGeom>
          <a:solidFill>
            <a:srgbClr val="5A99AF"/>
          </a:solidFill>
          <a:ln>
            <a:solidFill>
              <a:srgbClr val="5A9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5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4570855" y="3163577"/>
            <a:ext cx="3286707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თბილისი - 6%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4570855" y="3159095"/>
            <a:ext cx="226928" cy="617535"/>
          </a:xfrm>
          <a:prstGeom prst="rect">
            <a:avLst/>
          </a:prstGeom>
          <a:solidFill>
            <a:srgbClr val="5A99AF"/>
          </a:solidFill>
          <a:ln>
            <a:solidFill>
              <a:srgbClr val="5A9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7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4570855" y="3943239"/>
            <a:ext cx="3286707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მცხეთა-მთიანეთი - 2%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100% მცხეთაში</a:t>
            </a:r>
          </a:p>
        </p:txBody>
      </p:sp>
      <p:sp>
        <p:nvSpPr>
          <p:cNvPr id="38" name="Прямоугольник 37"/>
          <p:cNvSpPr/>
          <p:nvPr/>
        </p:nvSpPr>
        <p:spPr>
          <a:xfrm>
            <a:off x="4568657" y="3943240"/>
            <a:ext cx="229125" cy="617535"/>
          </a:xfrm>
          <a:prstGeom prst="rect">
            <a:avLst/>
          </a:prstGeom>
          <a:solidFill>
            <a:srgbClr val="5A99AF"/>
          </a:solidFill>
          <a:ln>
            <a:solidFill>
              <a:srgbClr val="5A9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9" name="Rectangle 1">
            <a:extLst>
              <a:ext uri="{FF2B5EF4-FFF2-40B4-BE49-F238E27FC236}">
                <a16:creationId xmlns:a16="http://schemas.microsoft.com/office/drawing/2014/main" id="{572A260B-E44B-4442-935B-1A05EC22A3EF}"/>
              </a:ext>
            </a:extLst>
          </p:cNvPr>
          <p:cNvSpPr/>
          <p:nvPr/>
        </p:nvSpPr>
        <p:spPr>
          <a:xfrm>
            <a:off x="4603379" y="4722901"/>
            <a:ext cx="3254184" cy="61753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marL="228600">
              <a:lnSpc>
                <a:spcPct val="150000"/>
              </a:lnSpc>
            </a:pPr>
            <a:r>
              <a:rPr lang="ka-GE" sz="15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აფხაზეთი - 1%</a:t>
            </a:r>
          </a:p>
          <a:p>
            <a:pPr marL="228600">
              <a:lnSpc>
                <a:spcPct val="150000"/>
              </a:lnSpc>
            </a:pPr>
            <a:r>
              <a:rPr lang="ka-GE" sz="15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აქედან, 100% გალში</a:t>
            </a:r>
          </a:p>
        </p:txBody>
      </p:sp>
      <p:sp>
        <p:nvSpPr>
          <p:cNvPr id="40" name="Прямоугольник 39"/>
          <p:cNvSpPr/>
          <p:nvPr/>
        </p:nvSpPr>
        <p:spPr>
          <a:xfrm>
            <a:off x="4582109" y="4722902"/>
            <a:ext cx="215672" cy="617535"/>
          </a:xfrm>
          <a:prstGeom prst="rect">
            <a:avLst/>
          </a:prstGeom>
          <a:solidFill>
            <a:srgbClr val="5A99AF"/>
          </a:solidFill>
          <a:ln>
            <a:solidFill>
              <a:srgbClr val="5A99A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500">
              <a:latin typeface="HelveticaNeueLTGEOW82-45Lt" panose="020B0403020202020204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035883" y="1005156"/>
            <a:ext cx="5514834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lang="ka-GE" sz="1700" b="1" i="0" u="none" strike="noStrike" kern="1200" spc="0" baseline="0" dirty="0">
                <a:solidFill>
                  <a:prstClr val="black">
                    <a:lumMod val="95000"/>
                    <a:lumOff val="5000"/>
                  </a:prstClr>
                </a:solidFill>
                <a:latin typeface="HelveticaNeueLTGEOW82-45Lt" panose="020B0403020202020204"/>
                <a:ea typeface="+mn-ea"/>
                <a:cs typeface="+mn-cs"/>
              </a:defRPr>
            </a:pPr>
            <a:r>
              <a:rPr lang="ka-GE" b="1" dirty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</a:rPr>
              <a:t>ტერიტორიული </a:t>
            </a:r>
            <a:r>
              <a:rPr lang="ka-GE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HelveticaNeueLTGEOW82-45Lt" panose="020B0403020202020204"/>
              </a:rPr>
              <a:t>განფენილობა ქალაქების მიხედვით</a:t>
            </a:r>
            <a:endParaRPr lang="ka-GE" b="1" dirty="0">
              <a:solidFill>
                <a:schemeClr val="tx1">
                  <a:lumMod val="95000"/>
                  <a:lumOff val="5000"/>
                </a:schemeClr>
              </a:solidFill>
              <a:latin typeface="HelveticaNeueLTGEOW82-45Lt" panose="020B0403020202020204"/>
            </a:endParaRPr>
          </a:p>
        </p:txBody>
      </p:sp>
      <p:pic>
        <p:nvPicPr>
          <p:cNvPr id="41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87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graphicFrame>
        <p:nvGraphicFramePr>
          <p:cNvPr id="5" name="Chart 6"/>
          <p:cNvGraphicFramePr/>
          <p:nvPr>
            <p:extLst>
              <p:ext uri="{D42A27DB-BD31-4B8C-83A1-F6EECF244321}">
                <p14:modId xmlns:p14="http://schemas.microsoft.com/office/powerpoint/2010/main" val="3959419476"/>
              </p:ext>
            </p:extLst>
          </p:nvPr>
        </p:nvGraphicFramePr>
        <p:xfrm>
          <a:off x="164910" y="957251"/>
          <a:ext cx="8814179" cy="4706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pic>
        <p:nvPicPr>
          <p:cNvPr id="10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32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603567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HelveticaNeueLTGEOW82-45Lt" panose="020B0403020202020204"/>
            </a:endParaRP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778"/>
            <a:ext cx="9144000" cy="65249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0" y="256493"/>
            <a:ext cx="914400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სექსუალური ხასიათის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შეღწევა (</a:t>
            </a:r>
            <a:r>
              <a:rPr lang="ka-GE" sz="2600" b="1" dirty="0">
                <a:solidFill>
                  <a:schemeClr val="bg1"/>
                </a:solidFill>
                <a:latin typeface="HelveticaNeueLTGEOW82-45Lt" panose="020B0403020202020204" pitchFamily="34" charset="0"/>
              </a:rPr>
              <a:t>მუხლი </a:t>
            </a:r>
            <a:r>
              <a:rPr lang="ka-GE" sz="2600" b="1" dirty="0" smtClean="0">
                <a:solidFill>
                  <a:schemeClr val="bg1"/>
                </a:solidFill>
                <a:latin typeface="HelveticaNeueLTGEOW82-45Lt" panose="020B0403020202020204" pitchFamily="34" charset="0"/>
              </a:rPr>
              <a:t>140)</a:t>
            </a:r>
            <a:endParaRPr lang="en-US" sz="2600" b="1" dirty="0">
              <a:solidFill>
                <a:schemeClr val="bg1"/>
              </a:solidFill>
              <a:latin typeface="HelveticaNeueLTGEOW82-45Lt" panose="020B0403020202020204"/>
            </a:endParaRPr>
          </a:p>
        </p:txBody>
      </p:sp>
      <p:graphicFrame>
        <p:nvGraphicFramePr>
          <p:cNvPr id="8" name="Chart 6"/>
          <p:cNvGraphicFramePr/>
          <p:nvPr>
            <p:extLst>
              <p:ext uri="{D42A27DB-BD31-4B8C-83A1-F6EECF244321}">
                <p14:modId xmlns:p14="http://schemas.microsoft.com/office/powerpoint/2010/main" val="597324774"/>
              </p:ext>
            </p:extLst>
          </p:nvPr>
        </p:nvGraphicFramePr>
        <p:xfrm>
          <a:off x="107812" y="988085"/>
          <a:ext cx="8202707" cy="45684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636167" y="2739448"/>
            <a:ext cx="4331369" cy="1211619"/>
          </a:xfrm>
          <a:solidFill>
            <a:schemeClr val="bg1">
              <a:lumMod val="95000"/>
            </a:schemeClr>
          </a:solidFill>
          <a:ln>
            <a:solidFill>
              <a:schemeClr val="bg2">
                <a:lumMod val="90000"/>
              </a:schemeClr>
            </a:solidFill>
          </a:ln>
        </p:spPr>
        <p:txBody>
          <a:bodyPr>
            <a:normAutofit/>
          </a:bodyPr>
          <a:lstStyle/>
          <a:p>
            <a:pPr algn="ctr"/>
            <a:r>
              <a:rPr lang="ka-GE" sz="1600" b="1" dirty="0" smtClean="0">
                <a:latin typeface="HelveticaNeueLTGEOW82-45Lt" panose="020B0403020202020204"/>
              </a:rPr>
              <a:t>57% </a:t>
            </a:r>
            <a:r>
              <a:rPr lang="ka-GE" sz="1600" dirty="0" smtClean="0">
                <a:latin typeface="HelveticaNeueLTGEOW82-45Lt" panose="020B0403020202020204"/>
              </a:rPr>
              <a:t>შემთხვევაში, </a:t>
            </a:r>
            <a:r>
              <a:rPr lang="ka-GE" sz="1600" dirty="0">
                <a:latin typeface="HelveticaNeueLTGEOW82-45Lt" panose="020B0403020202020204"/>
              </a:rPr>
              <a:t>ფაქტის შესახებ პოლიციისთვის </a:t>
            </a:r>
            <a:r>
              <a:rPr lang="ka-GE" sz="1600" dirty="0" smtClean="0">
                <a:latin typeface="HelveticaNeueLTGEOW82-45Lt" panose="020B0403020202020204"/>
              </a:rPr>
              <a:t>9 </a:t>
            </a:r>
            <a:r>
              <a:rPr lang="ka-GE" sz="1600" dirty="0">
                <a:latin typeface="HelveticaNeueLTGEOW82-45Lt" panose="020B0403020202020204"/>
              </a:rPr>
              <a:t>თვის </a:t>
            </a:r>
            <a:r>
              <a:rPr lang="ka-GE" sz="1600" dirty="0" smtClean="0">
                <a:latin typeface="HelveticaNeueLTGEOW82-45Lt" panose="020B0403020202020204"/>
              </a:rPr>
              <a:t>შემდეგ გახდა ცნობილი</a:t>
            </a:r>
            <a:endParaRPr lang="en-US" sz="1600" dirty="0">
              <a:latin typeface="HelveticaNeueLTGEOW82-45Lt" panose="020B0403020202020204"/>
            </a:endParaRPr>
          </a:p>
        </p:txBody>
      </p:sp>
      <p:pic>
        <p:nvPicPr>
          <p:cNvPr id="11" name="Picture 9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807242"/>
            <a:ext cx="9144000" cy="96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35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10809</TotalTime>
  <Words>627</Words>
  <Application>Microsoft Office PowerPoint</Application>
  <PresentationFormat>Custom</PresentationFormat>
  <Paragraphs>141</Paragraphs>
  <Slides>21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Arial</vt:lpstr>
      <vt:lpstr>Calibri</vt:lpstr>
      <vt:lpstr>Calibri Light</vt:lpstr>
      <vt:lpstr>HelveticaNeueLTGEOW82-45Lt</vt:lpstr>
      <vt:lpstr>Segoe UI</vt:lpstr>
      <vt:lpstr>Sylfaen</vt:lpstr>
      <vt:lpstr>Sylfaen (Заголовки)</vt:lpstr>
      <vt:lpstr>Sylfaen (Основной текст)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57% შემთხვევაში, ფაქტის შესახებ პოლიციისთვის 9 თვის შემდეგ გახდა ცნობილი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ყველა შემთხვევაში, შეტყობინების მიღების დღესვე დაიწყო გამოძიება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შინაგან საქმეთა სამინისტრო</dc:title>
  <dc:creator>soso chichikashvili</dc:creator>
  <cp:lastModifiedBy>goga khatiashvili</cp:lastModifiedBy>
  <cp:revision>2490</cp:revision>
  <cp:lastPrinted>2019-10-25T14:43:06Z</cp:lastPrinted>
  <dcterms:created xsi:type="dcterms:W3CDTF">2015-11-09T08:41:24Z</dcterms:created>
  <dcterms:modified xsi:type="dcterms:W3CDTF">2020-05-04T15:59:33Z</dcterms:modified>
</cp:coreProperties>
</file>